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clrMru>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78" autoAdjust="0"/>
  </p:normalViewPr>
  <p:slideViewPr>
    <p:cSldViewPr snapToGrid="0" snapToObjects="1">
      <p:cViewPr>
        <p:scale>
          <a:sx n="152" d="100"/>
          <a:sy n="152" d="100"/>
        </p:scale>
        <p:origin x="-80" y="2272"/>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9779C4-DDC8-4048-8C89-03190D8E9FBC}" type="datetimeFigureOut">
              <a:rPr lang="en-US" smtClean="0"/>
              <a:t>6/3/17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35479-64EE-FE40-B003-F2FCBFF1FB20}" type="slidenum">
              <a:rPr lang="en-US" smtClean="0"/>
              <a:t>‹#›</a:t>
            </a:fld>
            <a:endParaRPr lang="en-US"/>
          </a:p>
        </p:txBody>
      </p:sp>
    </p:spTree>
    <p:extLst>
      <p:ext uri="{BB962C8B-B14F-4D97-AF65-F5344CB8AC3E}">
        <p14:creationId xmlns:p14="http://schemas.microsoft.com/office/powerpoint/2010/main" val="14022475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Introductory passages:</a:t>
            </a:r>
            <a:r>
              <a:rPr lang="en-US" baseline="0" dirty="0" smtClean="0"/>
              <a:t> </a:t>
            </a:r>
            <a:r>
              <a:rPr lang="en-US" u="sng" baseline="0" dirty="0" smtClean="0"/>
              <a:t>1Pet.1:13-16</a:t>
            </a:r>
            <a:r>
              <a:rPr lang="en-US" u="none" baseline="0" dirty="0" smtClean="0"/>
              <a:t>, </a:t>
            </a:r>
            <a:r>
              <a:rPr lang="en-US" i="1" u="none" baseline="0" dirty="0" smtClean="0"/>
              <a:t>“You shall be holy for I am I holy” </a:t>
            </a:r>
            <a:r>
              <a:rPr lang="en-US" i="0" u="none" baseline="0" dirty="0" smtClean="0"/>
              <a:t>and </a:t>
            </a:r>
            <a:r>
              <a:rPr lang="en-US" i="0" u="sng" baseline="0" dirty="0" smtClean="0"/>
              <a:t>Phil.2:12-16</a:t>
            </a:r>
            <a:r>
              <a:rPr lang="en-US" i="0" u="none" baseline="0" dirty="0" smtClean="0"/>
              <a:t>, </a:t>
            </a:r>
            <a:r>
              <a:rPr lang="en-US" i="1" u="none" baseline="0" dirty="0" smtClean="0"/>
              <a:t>“prove yourselves blameless and innocent, children of God above reproach in the midst of a crooked and perverse generation, among whom you appear as lights in the world.”  </a:t>
            </a:r>
            <a:endParaRPr lang="en-US" i="0" u="none" baseline="0" dirty="0" smtClean="0"/>
          </a:p>
          <a:p>
            <a:r>
              <a:rPr lang="en-US" i="0" u="sng" baseline="0" dirty="0" smtClean="0"/>
              <a:t>1Kings 16:29-34</a:t>
            </a:r>
            <a:r>
              <a:rPr lang="en-US" i="0" u="none" baseline="0" dirty="0" smtClean="0"/>
              <a:t>, </a:t>
            </a:r>
            <a:r>
              <a:rPr lang="en-US" i="1" u="none" baseline="0" dirty="0" smtClean="0"/>
              <a:t>“Ahab…did evil in the sight of the Lord more that all who were before him….Ahab did more to provoke the Lord, God of Israel, than all the kings of Israel who were before him.” </a:t>
            </a:r>
            <a:r>
              <a:rPr lang="en-US" i="0" u="none" baseline="0" dirty="0" smtClean="0"/>
              <a:t> (874 -853 B.C)</a:t>
            </a:r>
          </a:p>
          <a:p>
            <a:r>
              <a:rPr lang="en-US" i="0" u="none" baseline="0" dirty="0" smtClean="0"/>
              <a:t>I chose Elijah as a character study on this topic, because his holiness either made him alone, or made him feel alone, most of the time during which the Scriptures give us an account of his life and ministry (~858 – 852 B.C., roughly six years).</a:t>
            </a:r>
          </a:p>
          <a:p>
            <a:r>
              <a:rPr lang="en-US" i="0" u="none" baseline="0" dirty="0" smtClean="0"/>
              <a:t>Perhaps more than others (aside from Jesus, of course) Elijah shows us what it is like to be holy when others are not- mostly in a positive way, and occasionally in an all too human way….</a:t>
            </a:r>
            <a:endParaRPr lang="en-US" u="sng" dirty="0"/>
          </a:p>
        </p:txBody>
      </p:sp>
      <p:sp>
        <p:nvSpPr>
          <p:cNvPr id="4" name="Slide Number Placeholder 3"/>
          <p:cNvSpPr>
            <a:spLocks noGrp="1"/>
          </p:cNvSpPr>
          <p:nvPr>
            <p:ph type="sldNum" sz="quarter" idx="10"/>
          </p:nvPr>
        </p:nvSpPr>
        <p:spPr/>
        <p:txBody>
          <a:bodyPr/>
          <a:lstStyle/>
          <a:p>
            <a:fld id="{5D435479-64EE-FE40-B003-F2FCBFF1FB20}" type="slidenum">
              <a:rPr lang="en-US" smtClean="0"/>
              <a:t>1</a:t>
            </a:fld>
            <a:endParaRPr lang="en-US"/>
          </a:p>
        </p:txBody>
      </p:sp>
    </p:spTree>
    <p:extLst>
      <p:ext uri="{BB962C8B-B14F-4D97-AF65-F5344CB8AC3E}">
        <p14:creationId xmlns:p14="http://schemas.microsoft.com/office/powerpoint/2010/main" val="64319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Surely</a:t>
            </a:r>
            <a:r>
              <a:rPr lang="en-US" baseline="0" dirty="0" smtClean="0"/>
              <a:t> we must </a:t>
            </a:r>
            <a:r>
              <a:rPr lang="en-US" i="1" baseline="0" dirty="0" smtClean="0"/>
              <a:t>hear </a:t>
            </a:r>
            <a:r>
              <a:rPr lang="en-US" i="0" baseline="0" dirty="0" smtClean="0"/>
              <a:t>and </a:t>
            </a:r>
            <a:r>
              <a:rPr lang="en-US" i="1" baseline="0" dirty="0" smtClean="0"/>
              <a:t>heed </a:t>
            </a:r>
            <a:r>
              <a:rPr lang="en-US" i="0" baseline="0" dirty="0" smtClean="0"/>
              <a:t>the Lord, but note the specifics involved in being </a:t>
            </a:r>
            <a:r>
              <a:rPr lang="en-US" i="1" baseline="0" dirty="0" smtClean="0"/>
              <a:t>holy alone:</a:t>
            </a:r>
            <a:endParaRPr lang="en-US" dirty="0" smtClean="0"/>
          </a:p>
          <a:p>
            <a:pPr marL="171450" indent="-171450">
              <a:buFont typeface="Arial"/>
              <a:buChar char="•"/>
            </a:pPr>
            <a:r>
              <a:rPr lang="en-US" dirty="0" smtClean="0"/>
              <a:t>Elijah</a:t>
            </a:r>
            <a:r>
              <a:rPr lang="en-US" baseline="0" dirty="0" smtClean="0"/>
              <a:t> saw a greater need for </a:t>
            </a:r>
            <a:r>
              <a:rPr lang="en-US" i="1" baseline="0" dirty="0" smtClean="0"/>
              <a:t>spiritual repentance </a:t>
            </a:r>
            <a:r>
              <a:rPr lang="en-US" i="0" baseline="0" dirty="0" smtClean="0"/>
              <a:t>than </a:t>
            </a:r>
            <a:r>
              <a:rPr lang="en-US" i="1" baseline="0" dirty="0" smtClean="0"/>
              <a:t>physical provision- </a:t>
            </a:r>
            <a:r>
              <a:rPr lang="en-US" i="0" baseline="0" dirty="0" smtClean="0"/>
              <a:t>and prayed for the former even though it affected everyone (including him) adversely.  Surely I might have chosen a method to bring about the nation’s repentance that didn’t affect ME quite so much! </a:t>
            </a:r>
          </a:p>
          <a:p>
            <a:pPr marL="171450" indent="-171450">
              <a:buFont typeface="Arial"/>
              <a:buChar char="•"/>
            </a:pPr>
            <a:r>
              <a:rPr lang="en-US" i="0" u="none" baseline="0" dirty="0" smtClean="0"/>
              <a:t>The Lord said </a:t>
            </a:r>
            <a:r>
              <a:rPr lang="en-US" i="1" u="none" baseline="0" dirty="0" smtClean="0"/>
              <a:t>“Go”</a:t>
            </a:r>
            <a:r>
              <a:rPr lang="en-US" i="0" u="none" baseline="0" dirty="0" smtClean="0"/>
              <a:t> and Elijah left home and went into the land of Ammon exactly as instructed.  No record of family or friends (if he had either) going with, supporting, or encouraging him. “Faith” is vital- look specifically at </a:t>
            </a:r>
            <a:r>
              <a:rPr lang="en-US" i="1" u="none" baseline="0" dirty="0" smtClean="0"/>
              <a:t>how </a:t>
            </a:r>
            <a:r>
              <a:rPr lang="en-US" i="0" u="none" baseline="0" dirty="0" smtClean="0"/>
              <a:t>and </a:t>
            </a:r>
            <a:r>
              <a:rPr lang="en-US" i="1" u="none" baseline="0" dirty="0" smtClean="0"/>
              <a:t>what </a:t>
            </a:r>
            <a:r>
              <a:rPr lang="en-US" i="0" u="none" baseline="0" dirty="0" smtClean="0"/>
              <a:t>God said He would provide for </a:t>
            </a:r>
            <a:r>
              <a:rPr lang="en-US" i="0" u="none" baseline="0" dirty="0" smtClean="0"/>
              <a:t>him, </a:t>
            </a:r>
            <a:r>
              <a:rPr lang="en-US" i="0" u="sng" baseline="0" dirty="0" smtClean="0"/>
              <a:t>vv.2-5</a:t>
            </a:r>
            <a:r>
              <a:rPr lang="en-US" i="0" u="none" baseline="0" dirty="0" smtClean="0"/>
              <a:t>..</a:t>
            </a:r>
            <a:endParaRPr lang="en-US" i="0" u="none" baseline="0" dirty="0" smtClean="0"/>
          </a:p>
          <a:p>
            <a:pPr marL="171450" indent="-171450">
              <a:buFont typeface="Arial"/>
              <a:buChar char="•"/>
            </a:pPr>
            <a:r>
              <a:rPr lang="en-US" i="0" u="none" baseline="0" dirty="0" smtClean="0"/>
              <a:t>Patience &amp; contentment: How long did it take for the brook to dry up?  Long enough for the drought caused by Elijah’s prayer to accomplish it.  What did Elijah do during that time, however long it was?  He stayed where God told him to be, and </a:t>
            </a:r>
            <a:r>
              <a:rPr lang="en-US" b="1" i="0" u="none" baseline="0" dirty="0" smtClean="0"/>
              <a:t>waited patiently on the Lord’s ways! </a:t>
            </a:r>
            <a:endParaRPr lang="en-US" i="0" u="none" baseline="0" dirty="0" smtClean="0"/>
          </a:p>
          <a:p>
            <a:pPr marL="171450" indent="-171450">
              <a:buFont typeface="Arial"/>
              <a:buChar char="•"/>
            </a:pPr>
            <a:endParaRPr lang="en-US" u="none" dirty="0"/>
          </a:p>
        </p:txBody>
      </p:sp>
      <p:sp>
        <p:nvSpPr>
          <p:cNvPr id="4" name="Slide Number Placeholder 3"/>
          <p:cNvSpPr>
            <a:spLocks noGrp="1"/>
          </p:cNvSpPr>
          <p:nvPr>
            <p:ph type="sldNum" sz="quarter" idx="10"/>
          </p:nvPr>
        </p:nvSpPr>
        <p:spPr/>
        <p:txBody>
          <a:bodyPr/>
          <a:lstStyle/>
          <a:p>
            <a:fld id="{5D435479-64EE-FE40-B003-F2FCBFF1FB20}" type="slidenum">
              <a:rPr lang="en-US" smtClean="0"/>
              <a:t>2</a:t>
            </a:fld>
            <a:endParaRPr lang="en-US"/>
          </a:p>
        </p:txBody>
      </p:sp>
    </p:spTree>
    <p:extLst>
      <p:ext uri="{BB962C8B-B14F-4D97-AF65-F5344CB8AC3E}">
        <p14:creationId xmlns:p14="http://schemas.microsoft.com/office/powerpoint/2010/main" val="64319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err="1" smtClean="0"/>
              <a:t>Cheirth</a:t>
            </a:r>
            <a:r>
              <a:rPr lang="en-US" dirty="0" smtClean="0"/>
              <a:t> in</a:t>
            </a:r>
            <a:r>
              <a:rPr lang="en-US" baseline="0" dirty="0" smtClean="0"/>
              <a:t> Ammon to </a:t>
            </a:r>
            <a:r>
              <a:rPr lang="en-US" baseline="0" dirty="0" err="1" smtClean="0"/>
              <a:t>Zarapeth</a:t>
            </a:r>
            <a:r>
              <a:rPr lang="en-US" baseline="0" dirty="0" smtClean="0"/>
              <a:t> in Sidon is somewhere around 100 to 120 miles.  Strong faith is obviously still involved, </a:t>
            </a:r>
            <a:r>
              <a:rPr lang="en-US" u="sng" baseline="0" dirty="0" smtClean="0"/>
              <a:t>v.8</a:t>
            </a:r>
            <a:r>
              <a:rPr lang="en-US" u="none" baseline="0" dirty="0" smtClean="0"/>
              <a:t>.  But note a few other specifics:</a:t>
            </a:r>
            <a:endParaRPr lang="en-US" dirty="0" smtClean="0"/>
          </a:p>
          <a:p>
            <a:pPr marL="171450" indent="-171450">
              <a:buFont typeface="Arial"/>
              <a:buChar char="•"/>
            </a:pPr>
            <a:r>
              <a:rPr lang="en-US" dirty="0" smtClean="0"/>
              <a:t>Elijah wasn’t sent to any widows in Israel,</a:t>
            </a:r>
            <a:r>
              <a:rPr lang="en-US" baseline="0" dirty="0" smtClean="0"/>
              <a:t> </a:t>
            </a:r>
            <a:r>
              <a:rPr lang="en-US" u="sng" baseline="0" dirty="0" smtClean="0"/>
              <a:t>Luke 4:26</a:t>
            </a:r>
            <a:r>
              <a:rPr lang="en-US" u="none" baseline="0" dirty="0" smtClean="0"/>
              <a:t>; but he did as instructed, and the Lord provided, </a:t>
            </a:r>
            <a:r>
              <a:rPr lang="en-US" u="sng" baseline="0" dirty="0" smtClean="0"/>
              <a:t>Matt.6:33ff</a:t>
            </a:r>
            <a:r>
              <a:rPr lang="en-US" u="none" baseline="0" dirty="0" smtClean="0"/>
              <a:t>. </a:t>
            </a:r>
            <a:endParaRPr lang="en-US" i="0" baseline="0" dirty="0" smtClean="0"/>
          </a:p>
          <a:p>
            <a:pPr marL="171450" indent="-171450">
              <a:buFont typeface="Arial"/>
              <a:buChar char="•"/>
            </a:pPr>
            <a:r>
              <a:rPr lang="en-US" i="0" u="none" baseline="0" dirty="0" smtClean="0"/>
              <a:t>From potential or </a:t>
            </a:r>
            <a:r>
              <a:rPr lang="en-US" i="0" u="none" baseline="0" dirty="0" smtClean="0"/>
              <a:t>realized hardship and </a:t>
            </a:r>
            <a:r>
              <a:rPr lang="en-US" i="0" u="none" baseline="0" dirty="0" smtClean="0"/>
              <a:t>tragedy often come </a:t>
            </a:r>
            <a:r>
              <a:rPr lang="en-US" i="1" u="none" baseline="0" dirty="0" smtClean="0"/>
              <a:t>opportunities </a:t>
            </a:r>
            <a:r>
              <a:rPr lang="en-US" i="0" u="none" baseline="0" dirty="0" smtClean="0"/>
              <a:t>for spiritual enlightenment and triumph- if we will </a:t>
            </a:r>
            <a:r>
              <a:rPr lang="en-US" i="1" u="none" baseline="0" dirty="0" smtClean="0"/>
              <a:t>act in faith </a:t>
            </a:r>
            <a:r>
              <a:rPr lang="en-US" i="0" u="none" baseline="0" dirty="0" smtClean="0"/>
              <a:t>despite being alone! </a:t>
            </a:r>
          </a:p>
          <a:p>
            <a:pPr marL="0" indent="0">
              <a:buFont typeface="Arial"/>
              <a:buNone/>
            </a:pPr>
            <a:r>
              <a:rPr lang="en-US" i="0" u="none" baseline="0" dirty="0" smtClean="0"/>
              <a:t>There is no record of Elijah ever returning to </a:t>
            </a:r>
            <a:r>
              <a:rPr lang="en-US" i="0" u="none" baseline="0" dirty="0" err="1" smtClean="0"/>
              <a:t>Zarapeth</a:t>
            </a:r>
            <a:r>
              <a:rPr lang="en-US" i="0" u="none" baseline="0" dirty="0" smtClean="0"/>
              <a:t>- but if had, he certainly would not have been alone in </a:t>
            </a:r>
            <a:r>
              <a:rPr lang="en-US" i="0" u="none" baseline="0" dirty="0" smtClean="0"/>
              <a:t>holiness, </a:t>
            </a:r>
            <a:r>
              <a:rPr lang="en-US" i="0" u="sng" baseline="0" dirty="0" smtClean="0"/>
              <a:t>v.24</a:t>
            </a:r>
            <a:r>
              <a:rPr lang="en-US" i="0" u="none" baseline="0" dirty="0" smtClean="0"/>
              <a:t>!  </a:t>
            </a:r>
            <a:r>
              <a:rPr lang="en-US" i="0" u="none" baseline="0" dirty="0" smtClean="0"/>
              <a:t>Even if holy alone, you can find </a:t>
            </a:r>
            <a:r>
              <a:rPr lang="en-US" i="1" u="none" baseline="0" dirty="0" smtClean="0"/>
              <a:t>allies </a:t>
            </a:r>
            <a:r>
              <a:rPr lang="en-US" i="0" u="none" baseline="0" dirty="0" smtClean="0"/>
              <a:t>and make </a:t>
            </a:r>
            <a:r>
              <a:rPr lang="en-US" i="1" u="none" baseline="0" dirty="0" smtClean="0"/>
              <a:t>converts </a:t>
            </a:r>
            <a:r>
              <a:rPr lang="en-US" i="0" u="none" baseline="0" dirty="0" smtClean="0"/>
              <a:t>to faith and holiness!  </a:t>
            </a:r>
          </a:p>
          <a:p>
            <a:pPr marL="171450" indent="-171450">
              <a:buFont typeface="Arial"/>
              <a:buChar char="•"/>
            </a:pPr>
            <a:endParaRPr lang="en-US" u="none" dirty="0"/>
          </a:p>
        </p:txBody>
      </p:sp>
      <p:sp>
        <p:nvSpPr>
          <p:cNvPr id="4" name="Slide Number Placeholder 3"/>
          <p:cNvSpPr>
            <a:spLocks noGrp="1"/>
          </p:cNvSpPr>
          <p:nvPr>
            <p:ph type="sldNum" sz="quarter" idx="10"/>
          </p:nvPr>
        </p:nvSpPr>
        <p:spPr/>
        <p:txBody>
          <a:bodyPr/>
          <a:lstStyle/>
          <a:p>
            <a:fld id="{5D435479-64EE-FE40-B003-F2FCBFF1FB20}" type="slidenum">
              <a:rPr lang="en-US" smtClean="0"/>
              <a:t>3</a:t>
            </a:fld>
            <a:endParaRPr lang="en-US"/>
          </a:p>
        </p:txBody>
      </p:sp>
    </p:spTree>
    <p:extLst>
      <p:ext uri="{BB962C8B-B14F-4D97-AF65-F5344CB8AC3E}">
        <p14:creationId xmlns:p14="http://schemas.microsoft.com/office/powerpoint/2010/main" val="64319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u="none" dirty="0" smtClean="0"/>
              <a:t>This is</a:t>
            </a:r>
            <a:r>
              <a:rPr lang="en-US" u="none" baseline="0" dirty="0" smtClean="0"/>
              <a:t> probably the most well-known portion of Elijah’s life- and it, too, certainly includes lessons for us on being holy alone:</a:t>
            </a:r>
          </a:p>
          <a:p>
            <a:pPr marL="171450" indent="-171450">
              <a:buFont typeface="Arial"/>
              <a:buChar char="•"/>
            </a:pPr>
            <a:r>
              <a:rPr lang="en-US" u="none" baseline="0" dirty="0" smtClean="0"/>
              <a:t>Courage to </a:t>
            </a:r>
            <a:r>
              <a:rPr lang="en-US" i="1" u="none" baseline="0" dirty="0" smtClean="0"/>
              <a:t>show </a:t>
            </a:r>
            <a:r>
              <a:rPr lang="en-US" i="0" u="none" baseline="0" dirty="0" smtClean="0"/>
              <a:t>yourself to a powerful king who wants you dead, </a:t>
            </a:r>
            <a:r>
              <a:rPr lang="en-US" i="0" u="sng" baseline="0" dirty="0" smtClean="0"/>
              <a:t>vv.1,10</a:t>
            </a:r>
            <a:r>
              <a:rPr lang="en-US" i="0" u="none" baseline="0" dirty="0" smtClean="0"/>
              <a:t>; </a:t>
            </a:r>
            <a:r>
              <a:rPr lang="en-US" i="0" u="none" baseline="0" dirty="0" smtClean="0"/>
              <a:t>courage to tell him what he </a:t>
            </a:r>
            <a:r>
              <a:rPr lang="en-US" i="1" u="none" baseline="0" dirty="0" smtClean="0"/>
              <a:t>needs </a:t>
            </a:r>
            <a:r>
              <a:rPr lang="en-US" i="0" u="none" baseline="0" dirty="0" smtClean="0"/>
              <a:t>but does not </a:t>
            </a:r>
            <a:r>
              <a:rPr lang="en-US" i="1" u="none" baseline="0" dirty="0" smtClean="0"/>
              <a:t>want </a:t>
            </a:r>
            <a:r>
              <a:rPr lang="en-US" i="0" u="none" baseline="0" dirty="0" smtClean="0"/>
              <a:t>to hear, </a:t>
            </a:r>
            <a:r>
              <a:rPr lang="en-US" i="0" u="sng" baseline="0" dirty="0" smtClean="0"/>
              <a:t>vv.17-18</a:t>
            </a:r>
            <a:r>
              <a:rPr lang="en-US" i="0" u="none" baseline="0" dirty="0" smtClean="0"/>
              <a:t>; and courage certainly to face 850 false prophets in a </a:t>
            </a:r>
            <a:r>
              <a:rPr lang="en-US" i="1" u="none" baseline="0" dirty="0" smtClean="0"/>
              <a:t>life/death </a:t>
            </a:r>
            <a:r>
              <a:rPr lang="en-US" i="0" u="none" baseline="0" dirty="0" smtClean="0"/>
              <a:t>showdown, </a:t>
            </a:r>
            <a:r>
              <a:rPr lang="en-US" i="0" u="sng" baseline="0" dirty="0" smtClean="0"/>
              <a:t>v.19</a:t>
            </a:r>
            <a:r>
              <a:rPr lang="en-US" i="0" u="none" baseline="0" dirty="0" smtClean="0"/>
              <a:t>!  </a:t>
            </a:r>
          </a:p>
          <a:p>
            <a:pPr marL="171450" indent="-171450">
              <a:buFont typeface="Arial"/>
              <a:buChar char="•"/>
            </a:pPr>
            <a:r>
              <a:rPr lang="en-US" i="0" u="none" baseline="0" dirty="0" smtClean="0"/>
              <a:t>Mordecai was right</a:t>
            </a:r>
            <a:r>
              <a:rPr lang="en-US" i="0" u="none" baseline="0" dirty="0" smtClean="0"/>
              <a:t>, </a:t>
            </a:r>
            <a:r>
              <a:rPr lang="en-US" i="0" u="sng" baseline="0" dirty="0" smtClean="0"/>
              <a:t>Est.4:14</a:t>
            </a:r>
            <a:r>
              <a:rPr lang="en-US" i="0" u="none" baseline="0" dirty="0" smtClean="0"/>
              <a:t>; </a:t>
            </a:r>
            <a:r>
              <a:rPr lang="en-US" i="0" u="none" baseline="0" dirty="0" smtClean="0"/>
              <a:t>as was Paul, </a:t>
            </a:r>
            <a:r>
              <a:rPr lang="en-US" i="0" u="sng" baseline="0" dirty="0" smtClean="0"/>
              <a:t>cf. Eph.4:29</a:t>
            </a:r>
            <a:r>
              <a:rPr lang="en-US" i="0" u="none" baseline="0" dirty="0" smtClean="0"/>
              <a:t>, </a:t>
            </a:r>
            <a:r>
              <a:rPr lang="en-US" i="1" u="none" baseline="0" dirty="0" smtClean="0"/>
              <a:t>“according to the need of the moment”</a:t>
            </a:r>
          </a:p>
          <a:p>
            <a:pPr marL="171450" indent="-171450">
              <a:buFont typeface="Arial"/>
              <a:buChar char="•"/>
            </a:pPr>
            <a:r>
              <a:rPr lang="en-US" i="0" u="none" baseline="0" dirty="0" smtClean="0"/>
              <a:t>Elijah understood and demonstrated the importance of this principle, as did Jonathan, </a:t>
            </a:r>
            <a:r>
              <a:rPr lang="en-US" i="0" u="sng" baseline="0" dirty="0" smtClean="0"/>
              <a:t>cf. 1Sam.14:6</a:t>
            </a:r>
            <a:r>
              <a:rPr lang="en-US" i="0" u="none" baseline="0" dirty="0" smtClean="0"/>
              <a:t>; and Peter, </a:t>
            </a:r>
            <a:r>
              <a:rPr lang="en-US" i="0" u="sng" baseline="0" dirty="0" smtClean="0"/>
              <a:t>1Pet.3:13-14</a:t>
            </a:r>
            <a:endParaRPr lang="en-US" i="0" u="none" baseline="0" dirty="0" smtClean="0"/>
          </a:p>
          <a:p>
            <a:pPr marL="171450" indent="-171450">
              <a:buFont typeface="Arial"/>
              <a:buChar char="•"/>
            </a:pPr>
            <a:r>
              <a:rPr lang="en-US" i="0" u="none" baseline="0" dirty="0" smtClean="0"/>
              <a:t>It has always been, and will always be, about Him, </a:t>
            </a:r>
            <a:r>
              <a:rPr lang="en-US" i="0" u="sng" baseline="0" dirty="0" smtClean="0"/>
              <a:t>Matt.5:16</a:t>
            </a:r>
            <a:r>
              <a:rPr lang="en-US" i="0" u="none" baseline="0" dirty="0" smtClean="0"/>
              <a:t>; </a:t>
            </a:r>
            <a:r>
              <a:rPr lang="en-US" i="0" u="sng" baseline="0" dirty="0" smtClean="0"/>
              <a:t>1Pet.2:9</a:t>
            </a:r>
            <a:r>
              <a:rPr lang="en-US" i="0" u="none" baseline="0" dirty="0" smtClean="0"/>
              <a:t>.</a:t>
            </a:r>
          </a:p>
          <a:p>
            <a:pPr marL="171450" indent="-171450">
              <a:buFont typeface="Arial"/>
              <a:buChar char="•"/>
            </a:pPr>
            <a:endParaRPr lang="en-US" i="0" u="none" baseline="0" dirty="0" smtClean="0"/>
          </a:p>
          <a:p>
            <a:pPr marL="171450" indent="-171450">
              <a:buFont typeface="Arial"/>
              <a:buChar char="•"/>
            </a:pPr>
            <a:endParaRPr lang="en-US" u="none" dirty="0"/>
          </a:p>
        </p:txBody>
      </p:sp>
      <p:sp>
        <p:nvSpPr>
          <p:cNvPr id="4" name="Slide Number Placeholder 3"/>
          <p:cNvSpPr>
            <a:spLocks noGrp="1"/>
          </p:cNvSpPr>
          <p:nvPr>
            <p:ph type="sldNum" sz="quarter" idx="10"/>
          </p:nvPr>
        </p:nvSpPr>
        <p:spPr/>
        <p:txBody>
          <a:bodyPr/>
          <a:lstStyle/>
          <a:p>
            <a:fld id="{5D435479-64EE-FE40-B003-F2FCBFF1FB20}" type="slidenum">
              <a:rPr lang="en-US" smtClean="0"/>
              <a:t>4</a:t>
            </a:fld>
            <a:endParaRPr lang="en-US"/>
          </a:p>
        </p:txBody>
      </p:sp>
    </p:spTree>
    <p:extLst>
      <p:ext uri="{BB962C8B-B14F-4D97-AF65-F5344CB8AC3E}">
        <p14:creationId xmlns:p14="http://schemas.microsoft.com/office/powerpoint/2010/main" val="643194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u="none" dirty="0" smtClean="0"/>
              <a:t>There are also some</a:t>
            </a:r>
            <a:r>
              <a:rPr lang="en-US" u="none" baseline="0" dirty="0" smtClean="0"/>
              <a:t> “negative” lessons to be gleaned from the life of Elijah, as indeed there are from all our lives and examples, </a:t>
            </a:r>
            <a:r>
              <a:rPr lang="en-US" u="sng" baseline="0" dirty="0" smtClean="0"/>
              <a:t>cf.1Cor.10:11</a:t>
            </a:r>
            <a:r>
              <a:rPr lang="en-US" u="none" baseline="0" dirty="0" smtClean="0"/>
              <a:t>…</a:t>
            </a:r>
          </a:p>
          <a:p>
            <a:pPr marL="171450" indent="-171450">
              <a:buFont typeface="Arial"/>
              <a:buChar char="•"/>
            </a:pPr>
            <a:r>
              <a:rPr lang="en-US" u="none" baseline="0" dirty="0" smtClean="0"/>
              <a:t>This time, Elijah </a:t>
            </a:r>
            <a:r>
              <a:rPr lang="en-US" i="1" u="none" baseline="0" dirty="0" smtClean="0"/>
              <a:t>acted </a:t>
            </a:r>
            <a:r>
              <a:rPr lang="en-US" i="0" u="sng" baseline="0" dirty="0" smtClean="0"/>
              <a:t>without</a:t>
            </a:r>
            <a:r>
              <a:rPr lang="en-US" i="0" u="none" baseline="0" dirty="0" smtClean="0"/>
              <a:t> </a:t>
            </a:r>
            <a:r>
              <a:rPr lang="en-US" i="1" u="none" baseline="0" dirty="0" smtClean="0"/>
              <a:t>“the word of the Lord” </a:t>
            </a:r>
            <a:r>
              <a:rPr lang="en-US" i="0" u="none" baseline="0" dirty="0" smtClean="0"/>
              <a:t>coming to him, and it precipitated additional problems and despair for him, </a:t>
            </a:r>
            <a:r>
              <a:rPr lang="en-US" i="0" u="sng" baseline="0" dirty="0" smtClean="0"/>
              <a:t>v.4</a:t>
            </a:r>
            <a:r>
              <a:rPr lang="en-US" i="0" u="none" baseline="0" dirty="0" smtClean="0"/>
              <a:t>.  </a:t>
            </a:r>
          </a:p>
          <a:p>
            <a:pPr marL="171450" indent="-171450">
              <a:buFont typeface="Arial"/>
              <a:buChar char="•"/>
            </a:pPr>
            <a:r>
              <a:rPr lang="en-US" u="none" dirty="0" smtClean="0"/>
              <a:t>Previously, when</a:t>
            </a:r>
            <a:r>
              <a:rPr lang="en-US" u="none" baseline="0" dirty="0" smtClean="0"/>
              <a:t> Elijah acted </a:t>
            </a:r>
            <a:r>
              <a:rPr lang="en-US" u="sng" baseline="0" dirty="0" smtClean="0"/>
              <a:t>with</a:t>
            </a:r>
            <a:r>
              <a:rPr lang="en-US" u="none" baseline="0" dirty="0" smtClean="0"/>
              <a:t> </a:t>
            </a:r>
            <a:r>
              <a:rPr lang="en-US" i="1" u="none" baseline="0" dirty="0" smtClean="0"/>
              <a:t>“the word of the Lord” </a:t>
            </a:r>
            <a:r>
              <a:rPr lang="en-US" i="0" u="none" baseline="0" dirty="0" smtClean="0"/>
              <a:t>coming to him first, he had manifested tremendous courage, in </a:t>
            </a:r>
            <a:r>
              <a:rPr lang="en-US" i="1" u="none" baseline="0" dirty="0" smtClean="0"/>
              <a:t>strength </a:t>
            </a:r>
            <a:r>
              <a:rPr lang="en-US" i="0" u="none" baseline="0" dirty="0" smtClean="0"/>
              <a:t>he had pressed the battle onward (</a:t>
            </a:r>
            <a:r>
              <a:rPr lang="en-US" i="0" u="sng" baseline="0" dirty="0" smtClean="0"/>
              <a:t>cf.18:40</a:t>
            </a:r>
            <a:r>
              <a:rPr lang="en-US" i="0" u="none" baseline="0" dirty="0" smtClean="0"/>
              <a:t>), and was </a:t>
            </a:r>
            <a:r>
              <a:rPr lang="en-US" i="1" u="none" baseline="0" dirty="0" smtClean="0"/>
              <a:t>confident </a:t>
            </a:r>
            <a:r>
              <a:rPr lang="en-US" i="0" u="none" baseline="0" dirty="0" smtClean="0"/>
              <a:t>and </a:t>
            </a:r>
            <a:r>
              <a:rPr lang="en-US" i="1" u="none" baseline="0" dirty="0" smtClean="0"/>
              <a:t>bold, </a:t>
            </a:r>
            <a:r>
              <a:rPr lang="en-US" i="0" u="none" baseline="0" dirty="0" smtClean="0"/>
              <a:t>(</a:t>
            </a:r>
            <a:r>
              <a:rPr lang="en-US" i="0" u="sng" baseline="0" dirty="0" smtClean="0"/>
              <a:t>cf.18:18,21-22,23-37</a:t>
            </a:r>
            <a:r>
              <a:rPr lang="en-US" i="0" u="none" baseline="0" dirty="0" smtClean="0"/>
              <a:t>).  So…</a:t>
            </a:r>
          </a:p>
          <a:p>
            <a:pPr marL="171450" indent="-171450">
              <a:buFont typeface="Arial"/>
              <a:buChar char="•"/>
            </a:pPr>
            <a:r>
              <a:rPr lang="en-US" i="0" u="none" baseline="0" dirty="0" smtClean="0"/>
              <a:t>Elijah </a:t>
            </a:r>
            <a:r>
              <a:rPr lang="en-US" i="1" u="none" baseline="0" dirty="0" smtClean="0"/>
              <a:t>went </a:t>
            </a:r>
            <a:r>
              <a:rPr lang="en-US" i="0" u="none" baseline="0" dirty="0" smtClean="0"/>
              <a:t>where God had not sent, and was </a:t>
            </a:r>
            <a:r>
              <a:rPr lang="en-US" i="1" u="none" baseline="0" dirty="0" smtClean="0"/>
              <a:t>doing </a:t>
            </a:r>
            <a:r>
              <a:rPr lang="en-US" i="0" u="none" baseline="0" dirty="0" smtClean="0"/>
              <a:t>what God had not commanded, </a:t>
            </a:r>
            <a:r>
              <a:rPr lang="en-US" i="0" u="sng" baseline="0" dirty="0" smtClean="0"/>
              <a:t>vv.3,8</a:t>
            </a:r>
            <a:r>
              <a:rPr lang="en-US" i="0" u="sng" baseline="0" dirty="0" smtClean="0"/>
              <a:t>-9-13,15</a:t>
            </a:r>
            <a:r>
              <a:rPr lang="en-US" i="0" u="none" baseline="0" dirty="0" smtClean="0"/>
              <a:t>.</a:t>
            </a:r>
          </a:p>
          <a:p>
            <a:pPr marL="171450" indent="-171450">
              <a:buFont typeface="Arial"/>
              <a:buChar char="•"/>
            </a:pPr>
            <a:r>
              <a:rPr lang="en-US" i="0" u="none" baseline="0" dirty="0" smtClean="0"/>
              <a:t>God has </a:t>
            </a:r>
            <a:r>
              <a:rPr lang="en-US" i="1" u="none" baseline="0" dirty="0" smtClean="0"/>
              <a:t>plans, </a:t>
            </a:r>
            <a:r>
              <a:rPr lang="en-US" i="0" u="none" baseline="0" dirty="0" smtClean="0"/>
              <a:t>the </a:t>
            </a:r>
            <a:r>
              <a:rPr lang="en-US" i="1" u="none" baseline="0" dirty="0" smtClean="0"/>
              <a:t>power </a:t>
            </a:r>
            <a:r>
              <a:rPr lang="en-US" i="0" u="none" baseline="0" dirty="0" smtClean="0"/>
              <a:t>to accomplish them, and </a:t>
            </a:r>
            <a:r>
              <a:rPr lang="en-US" i="1" u="none" baseline="0" dirty="0" smtClean="0"/>
              <a:t>allies </a:t>
            </a:r>
            <a:r>
              <a:rPr lang="en-US" i="0" u="none" baseline="0" dirty="0" smtClean="0"/>
              <a:t>even when we can’t, or don’t (because we’re </a:t>
            </a:r>
            <a:r>
              <a:rPr lang="en-US" i="1" u="none" baseline="0" dirty="0" smtClean="0"/>
              <a:t>listening </a:t>
            </a:r>
            <a:r>
              <a:rPr lang="en-US" i="0" u="none" baseline="0" dirty="0" smtClean="0"/>
              <a:t>to others, </a:t>
            </a:r>
            <a:r>
              <a:rPr lang="en-US" i="1" u="none" baseline="0" dirty="0" smtClean="0"/>
              <a:t>seeing </a:t>
            </a:r>
            <a:r>
              <a:rPr lang="en-US" i="0" u="none" baseline="0" dirty="0" smtClean="0"/>
              <a:t>only with our eyes, and </a:t>
            </a:r>
            <a:r>
              <a:rPr lang="en-US" i="1" u="none" baseline="0" dirty="0" smtClean="0"/>
              <a:t>acting </a:t>
            </a:r>
            <a:r>
              <a:rPr lang="en-US" i="0" u="none" baseline="0" dirty="0" smtClean="0"/>
              <a:t>on our own) see them, </a:t>
            </a:r>
            <a:r>
              <a:rPr lang="en-US" i="0" u="sng" baseline="0" dirty="0" smtClean="0"/>
              <a:t>vv.15-18</a:t>
            </a:r>
            <a:r>
              <a:rPr lang="en-US" i="0" u="none" baseline="0" dirty="0" smtClean="0"/>
              <a:t>. </a:t>
            </a:r>
          </a:p>
          <a:p>
            <a:pPr marL="0" indent="0">
              <a:buFont typeface="Arial"/>
              <a:buNone/>
            </a:pPr>
            <a:r>
              <a:rPr lang="en-US" u="none" dirty="0" smtClean="0"/>
              <a:t>Elijah NEVER felt or complained about</a:t>
            </a:r>
            <a:r>
              <a:rPr lang="en-US" u="none" baseline="0" dirty="0" smtClean="0"/>
              <a:t> being </a:t>
            </a:r>
            <a:r>
              <a:rPr lang="en-US" i="1" u="none" baseline="0" dirty="0" smtClean="0"/>
              <a:t>“alone” </a:t>
            </a:r>
            <a:r>
              <a:rPr lang="en-US" i="0" u="sng" baseline="0" dirty="0" smtClean="0"/>
              <a:t>while</a:t>
            </a:r>
            <a:r>
              <a:rPr lang="en-US" i="0" u="none" baseline="0" dirty="0" smtClean="0"/>
              <a:t> He was </a:t>
            </a:r>
            <a:r>
              <a:rPr lang="en-US" i="1" u="none" baseline="0" dirty="0" smtClean="0"/>
              <a:t>listening to </a:t>
            </a:r>
            <a:r>
              <a:rPr lang="en-US" i="0" u="none" baseline="0" dirty="0" smtClean="0"/>
              <a:t>and </a:t>
            </a:r>
            <a:r>
              <a:rPr lang="en-US" i="1" u="none" baseline="0" dirty="0" smtClean="0"/>
              <a:t>obeying </a:t>
            </a:r>
            <a:r>
              <a:rPr lang="en-US" i="0" u="none" baseline="0" dirty="0" smtClean="0"/>
              <a:t>God- his </a:t>
            </a:r>
            <a:r>
              <a:rPr lang="en-US" i="1" u="none" baseline="0" dirty="0" smtClean="0"/>
              <a:t>despair </a:t>
            </a:r>
            <a:r>
              <a:rPr lang="en-US" i="0" u="none" baseline="0" dirty="0" smtClean="0"/>
              <a:t>only came when he </a:t>
            </a:r>
            <a:r>
              <a:rPr lang="en-US" i="1" u="none" baseline="0" dirty="0" smtClean="0"/>
              <a:t>listen to men/women, went </a:t>
            </a:r>
            <a:r>
              <a:rPr lang="en-US" i="0" u="none" baseline="0" dirty="0" smtClean="0"/>
              <a:t>and </a:t>
            </a:r>
            <a:r>
              <a:rPr lang="en-US" i="1" u="none" baseline="0" dirty="0" smtClean="0"/>
              <a:t>did </a:t>
            </a:r>
            <a:r>
              <a:rPr lang="en-US" i="0" u="sng" baseline="0" dirty="0" smtClean="0"/>
              <a:t>without</a:t>
            </a:r>
            <a:r>
              <a:rPr lang="en-US" i="0" u="none" baseline="0" dirty="0" smtClean="0"/>
              <a:t> God’s command, and </a:t>
            </a:r>
            <a:r>
              <a:rPr lang="en-US" i="1" u="none" baseline="0" dirty="0" smtClean="0"/>
              <a:t>depended on his sight, </a:t>
            </a:r>
            <a:r>
              <a:rPr lang="en-US" i="0" u="sng" baseline="0" dirty="0" smtClean="0"/>
              <a:t>cf. 2Cor.5:7</a:t>
            </a:r>
            <a:r>
              <a:rPr lang="en-US" i="0" u="none" baseline="0" dirty="0" smtClean="0"/>
              <a:t>! </a:t>
            </a:r>
            <a:endParaRPr lang="en-US" u="none" dirty="0"/>
          </a:p>
        </p:txBody>
      </p:sp>
      <p:sp>
        <p:nvSpPr>
          <p:cNvPr id="4" name="Slide Number Placeholder 3"/>
          <p:cNvSpPr>
            <a:spLocks noGrp="1"/>
          </p:cNvSpPr>
          <p:nvPr>
            <p:ph type="sldNum" sz="quarter" idx="10"/>
          </p:nvPr>
        </p:nvSpPr>
        <p:spPr/>
        <p:txBody>
          <a:bodyPr/>
          <a:lstStyle/>
          <a:p>
            <a:fld id="{5D435479-64EE-FE40-B003-F2FCBFF1FB20}" type="slidenum">
              <a:rPr lang="en-US" smtClean="0"/>
              <a:t>5</a:t>
            </a:fld>
            <a:endParaRPr lang="en-US"/>
          </a:p>
        </p:txBody>
      </p:sp>
    </p:spTree>
    <p:extLst>
      <p:ext uri="{BB962C8B-B14F-4D97-AF65-F5344CB8AC3E}">
        <p14:creationId xmlns:p14="http://schemas.microsoft.com/office/powerpoint/2010/main" val="643194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u="none" dirty="0" smtClean="0"/>
              <a:t>One </a:t>
            </a:r>
            <a:r>
              <a:rPr lang="en-US" u="none" smtClean="0"/>
              <a:t>is never ALONE </a:t>
            </a:r>
            <a:r>
              <a:rPr lang="en-US" u="sng" smtClean="0"/>
              <a:t>and</a:t>
            </a:r>
            <a:r>
              <a:rPr lang="en-US" u="none" smtClean="0"/>
              <a:t> HOLY! </a:t>
            </a:r>
            <a:r>
              <a:rPr lang="en-US" u="sng" dirty="0" smtClean="0"/>
              <a:t>Heb.13:6</a:t>
            </a:r>
            <a:r>
              <a:rPr lang="en-US" u="none" dirty="0" smtClean="0"/>
              <a:t>.</a:t>
            </a:r>
            <a:endParaRPr lang="en-US" u="none" dirty="0"/>
          </a:p>
        </p:txBody>
      </p:sp>
      <p:sp>
        <p:nvSpPr>
          <p:cNvPr id="4" name="Slide Number Placeholder 3"/>
          <p:cNvSpPr>
            <a:spLocks noGrp="1"/>
          </p:cNvSpPr>
          <p:nvPr>
            <p:ph type="sldNum" sz="quarter" idx="10"/>
          </p:nvPr>
        </p:nvSpPr>
        <p:spPr/>
        <p:txBody>
          <a:bodyPr/>
          <a:lstStyle/>
          <a:p>
            <a:fld id="{5D435479-64EE-FE40-B003-F2FCBFF1FB20}" type="slidenum">
              <a:rPr lang="en-US" smtClean="0"/>
              <a:t>6</a:t>
            </a:fld>
            <a:endParaRPr lang="en-US"/>
          </a:p>
        </p:txBody>
      </p:sp>
    </p:spTree>
    <p:extLst>
      <p:ext uri="{BB962C8B-B14F-4D97-AF65-F5344CB8AC3E}">
        <p14:creationId xmlns:p14="http://schemas.microsoft.com/office/powerpoint/2010/main" val="64319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B6C0B-3C86-7043-BDBB-E053FBF9F5A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333713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B6C0B-3C86-7043-BDBB-E053FBF9F5A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257397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B6C0B-3C86-7043-BDBB-E053FBF9F5A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282513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B6C0B-3C86-7043-BDBB-E053FBF9F5A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425921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B6C0B-3C86-7043-BDBB-E053FBF9F5A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337519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B6C0B-3C86-7043-BDBB-E053FBF9F5AA}"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229327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B6C0B-3C86-7043-BDBB-E053FBF9F5AA}"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173902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B6C0B-3C86-7043-BDBB-E053FBF9F5AA}"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207406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B6C0B-3C86-7043-BDBB-E053FBF9F5AA}"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36353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B6C0B-3C86-7043-BDBB-E053FBF9F5AA}"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401780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B6C0B-3C86-7043-BDBB-E053FBF9F5AA}"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548AA-10AB-CC4C-8228-19CE35E7AAA2}" type="slidenum">
              <a:rPr lang="en-US" smtClean="0"/>
              <a:t>‹#›</a:t>
            </a:fld>
            <a:endParaRPr lang="en-US"/>
          </a:p>
        </p:txBody>
      </p:sp>
    </p:spTree>
    <p:extLst>
      <p:ext uri="{BB962C8B-B14F-4D97-AF65-F5344CB8AC3E}">
        <p14:creationId xmlns:p14="http://schemas.microsoft.com/office/powerpoint/2010/main" val="36355689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B6C0B-3C86-7043-BDBB-E053FBF9F5AA}" type="datetimeFigureOut">
              <a:rPr lang="en-US" smtClean="0"/>
              <a:t>6/3/17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548AA-10AB-CC4C-8228-19CE35E7AAA2}" type="slidenum">
              <a:rPr lang="en-US" smtClean="0"/>
              <a:t>‹#›</a:t>
            </a:fld>
            <a:endParaRPr lang="en-US"/>
          </a:p>
        </p:txBody>
      </p:sp>
    </p:spTree>
    <p:extLst>
      <p:ext uri="{BB962C8B-B14F-4D97-AF65-F5344CB8AC3E}">
        <p14:creationId xmlns:p14="http://schemas.microsoft.com/office/powerpoint/2010/main" val="616818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7084" y="344908"/>
            <a:ext cx="3582435" cy="1946659"/>
          </a:xfrm>
        </p:spPr>
        <p:txBody>
          <a:bodyPr>
            <a:normAutofit fontScale="90000"/>
          </a:bodyPr>
          <a:lstStyle/>
          <a:p>
            <a:r>
              <a:rPr lang="en-US" sz="3600" b="1" dirty="0" smtClean="0">
                <a:solidFill>
                  <a:schemeClr val="accent6">
                    <a:lumMod val="75000"/>
                  </a:schemeClr>
                </a:solidFill>
                <a:latin typeface="Perpetua Titling MT"/>
                <a:cs typeface="Perpetua Titling MT"/>
              </a:rPr>
              <a:t>Holy Alone:</a:t>
            </a:r>
            <a:br>
              <a:rPr lang="en-US" sz="3600" b="1" dirty="0" smtClean="0">
                <a:solidFill>
                  <a:schemeClr val="accent6">
                    <a:lumMod val="75000"/>
                  </a:schemeClr>
                </a:solidFill>
                <a:latin typeface="Perpetua Titling MT"/>
                <a:cs typeface="Perpetua Titling MT"/>
              </a:rPr>
            </a:br>
            <a:r>
              <a:rPr lang="en-US" sz="3600" b="1" dirty="0" smtClean="0">
                <a:solidFill>
                  <a:schemeClr val="accent6">
                    <a:lumMod val="60000"/>
                    <a:lumOff val="40000"/>
                  </a:schemeClr>
                </a:solidFill>
                <a:latin typeface="Perpetua Titling MT"/>
                <a:cs typeface="Perpetua Titling MT"/>
              </a:rPr>
              <a:t>Being Holy When Others Are Not</a:t>
            </a:r>
            <a:endParaRPr lang="en-US" sz="3600" dirty="0"/>
          </a:p>
        </p:txBody>
      </p:sp>
      <p:sp>
        <p:nvSpPr>
          <p:cNvPr id="3" name="Subtitle 2"/>
          <p:cNvSpPr>
            <a:spLocks noGrp="1"/>
          </p:cNvSpPr>
          <p:nvPr>
            <p:ph type="subTitle" idx="1"/>
          </p:nvPr>
        </p:nvSpPr>
        <p:spPr>
          <a:xfrm>
            <a:off x="3288466" y="5051724"/>
            <a:ext cx="5855534" cy="1410429"/>
          </a:xfrm>
        </p:spPr>
        <p:txBody>
          <a:bodyPr>
            <a:noAutofit/>
          </a:bodyPr>
          <a:lstStyle/>
          <a:p>
            <a:pPr>
              <a:spcBef>
                <a:spcPts val="0"/>
              </a:spcBef>
            </a:pPr>
            <a:r>
              <a:rPr lang="en-US" sz="3600" b="1" dirty="0" smtClean="0">
                <a:solidFill>
                  <a:srgbClr val="E46C0A"/>
                </a:solidFill>
                <a:latin typeface="Perpetua"/>
                <a:cs typeface="Perpetua"/>
              </a:rPr>
              <a:t>Lessons from the life of Elijah</a:t>
            </a:r>
          </a:p>
          <a:p>
            <a:pPr>
              <a:spcBef>
                <a:spcPts val="0"/>
              </a:spcBef>
            </a:pPr>
            <a:r>
              <a:rPr lang="en-US" sz="3600" b="1" u="sng" dirty="0" smtClean="0">
                <a:solidFill>
                  <a:srgbClr val="E46C0A"/>
                </a:solidFill>
                <a:latin typeface="Perpetua"/>
                <a:cs typeface="Perpetua"/>
              </a:rPr>
              <a:t>1Kin</a:t>
            </a:r>
            <a:r>
              <a:rPr lang="en-US" sz="3600" b="1" dirty="0" smtClean="0">
                <a:solidFill>
                  <a:srgbClr val="E46C0A"/>
                </a:solidFill>
                <a:latin typeface="Perpetua"/>
                <a:cs typeface="Perpetua"/>
              </a:rPr>
              <a:t>g</a:t>
            </a:r>
            <a:r>
              <a:rPr lang="en-US" sz="3600" b="1" u="sng" dirty="0" smtClean="0">
                <a:solidFill>
                  <a:srgbClr val="E46C0A"/>
                </a:solidFill>
                <a:latin typeface="Perpetua"/>
                <a:cs typeface="Perpetua"/>
              </a:rPr>
              <a:t>s 17 - 19</a:t>
            </a: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3532" t="34629" r="28330" b="39312"/>
          <a:stretch/>
        </p:blipFill>
        <p:spPr>
          <a:xfrm>
            <a:off x="3838548" y="2644849"/>
            <a:ext cx="1375001" cy="1316478"/>
          </a:xfrm>
          <a:prstGeom prst="rect">
            <a:avLst/>
          </a:prstGeom>
        </p:spPr>
      </p:pic>
    </p:spTree>
    <p:extLst>
      <p:ext uri="{BB962C8B-B14F-4D97-AF65-F5344CB8AC3E}">
        <p14:creationId xmlns:p14="http://schemas.microsoft.com/office/powerpoint/2010/main" val="3760969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119887" cy="1245813"/>
          </a:xfrm>
        </p:spPr>
        <p:txBody>
          <a:bodyPr>
            <a:normAutofit/>
          </a:bodyPr>
          <a:lstStyle/>
          <a:p>
            <a:r>
              <a:rPr lang="en-US" sz="3200" b="1" dirty="0" smtClean="0">
                <a:solidFill>
                  <a:schemeClr val="accent6">
                    <a:lumMod val="60000"/>
                    <a:lumOff val="40000"/>
                  </a:schemeClr>
                </a:solidFill>
                <a:latin typeface="Perpetua Titling MT"/>
                <a:cs typeface="Perpetua Titling MT"/>
              </a:rPr>
              <a:t>Holy Alone: </a:t>
            </a:r>
            <a:r>
              <a:rPr lang="en-US" sz="3600" b="1" dirty="0" smtClean="0">
                <a:solidFill>
                  <a:srgbClr val="E46C0A"/>
                </a:solidFill>
                <a:latin typeface="Perpetua"/>
                <a:cs typeface="Perpetua"/>
              </a:rPr>
              <a:t>Lessons for Holiness from the Life of Elijah,  </a:t>
            </a:r>
            <a:r>
              <a:rPr lang="en-US" sz="3600" u="sng" dirty="0" smtClean="0">
                <a:solidFill>
                  <a:srgbClr val="FAC090"/>
                </a:solidFill>
                <a:latin typeface="Perpetua"/>
                <a:cs typeface="Perpetua"/>
              </a:rPr>
              <a:t>1Kings 17 - 19</a:t>
            </a:r>
            <a:endParaRPr lang="en-US" sz="3600" dirty="0">
              <a:solidFill>
                <a:srgbClr val="FAC090"/>
              </a:solidFill>
              <a:latin typeface="Perpetua"/>
              <a:cs typeface="Perpetua"/>
            </a:endParaRPr>
          </a:p>
        </p:txBody>
      </p:sp>
      <p:sp>
        <p:nvSpPr>
          <p:cNvPr id="3" name="Subtitle 2"/>
          <p:cNvSpPr>
            <a:spLocks noGrp="1"/>
          </p:cNvSpPr>
          <p:nvPr>
            <p:ph idx="1"/>
          </p:nvPr>
        </p:nvSpPr>
        <p:spPr>
          <a:xfrm>
            <a:off x="280368" y="1600200"/>
            <a:ext cx="8229600" cy="5022703"/>
          </a:xfrm>
        </p:spPr>
        <p:txBody>
          <a:bodyPr>
            <a:noAutofit/>
          </a:bodyPr>
          <a:lstStyle/>
          <a:p>
            <a:pPr marL="0" indent="0">
              <a:buNone/>
            </a:pPr>
            <a:r>
              <a:rPr lang="en-US" sz="3600" b="1" dirty="0" smtClean="0">
                <a:solidFill>
                  <a:schemeClr val="accent6">
                    <a:lumMod val="60000"/>
                    <a:lumOff val="40000"/>
                  </a:schemeClr>
                </a:solidFill>
                <a:latin typeface="Perpetua"/>
                <a:cs typeface="Perpetua"/>
              </a:rPr>
              <a:t>Lessons from </a:t>
            </a:r>
            <a:r>
              <a:rPr lang="en-US" sz="3600" b="1" dirty="0" err="1" smtClean="0">
                <a:solidFill>
                  <a:schemeClr val="accent6">
                    <a:lumMod val="60000"/>
                    <a:lumOff val="40000"/>
                  </a:schemeClr>
                </a:solidFill>
                <a:latin typeface="Perpetua"/>
                <a:cs typeface="Perpetua"/>
              </a:rPr>
              <a:t>Cherith</a:t>
            </a:r>
            <a:r>
              <a:rPr lang="en-US" sz="3600" b="1" dirty="0" smtClean="0">
                <a:solidFill>
                  <a:schemeClr val="accent6">
                    <a:lumMod val="60000"/>
                    <a:lumOff val="40000"/>
                  </a:schemeClr>
                </a:solidFill>
                <a:latin typeface="Perpetua"/>
                <a:cs typeface="Perpetua"/>
              </a:rPr>
              <a:t>, </a:t>
            </a:r>
            <a:r>
              <a:rPr lang="en-US" sz="3600" b="1" u="sng" dirty="0" smtClean="0">
                <a:solidFill>
                  <a:srgbClr val="E46C0A"/>
                </a:solidFill>
                <a:latin typeface="Perpetua"/>
                <a:cs typeface="Perpetua"/>
              </a:rPr>
              <a:t>17:1-7</a:t>
            </a:r>
            <a:endParaRPr lang="en-US" sz="3600" b="1" dirty="0" smtClean="0">
              <a:solidFill>
                <a:srgbClr val="E46C0A"/>
              </a:solidFill>
              <a:latin typeface="Perpetua"/>
              <a:cs typeface="Perpetua"/>
            </a:endParaRPr>
          </a:p>
          <a:p>
            <a:r>
              <a:rPr lang="en-US" b="1" i="1" dirty="0" smtClean="0">
                <a:solidFill>
                  <a:srgbClr val="FAC090"/>
                </a:solidFill>
                <a:latin typeface="Perpetua"/>
                <a:cs typeface="Perpetua"/>
              </a:rPr>
              <a:t>Spiritual</a:t>
            </a:r>
            <a:r>
              <a:rPr lang="en-US" b="1" dirty="0" smtClean="0">
                <a:solidFill>
                  <a:srgbClr val="FAC090"/>
                </a:solidFill>
                <a:latin typeface="Perpetua"/>
                <a:cs typeface="Perpetua"/>
              </a:rPr>
              <a:t> concerns must take precedence over </a:t>
            </a:r>
            <a:r>
              <a:rPr lang="en-US" b="1" i="1" dirty="0" smtClean="0">
                <a:solidFill>
                  <a:srgbClr val="FAC090"/>
                </a:solidFill>
                <a:latin typeface="Perpetua"/>
                <a:cs typeface="Perpetua"/>
              </a:rPr>
              <a:t>physical</a:t>
            </a:r>
            <a:r>
              <a:rPr lang="en-US" b="1" dirty="0" smtClean="0">
                <a:solidFill>
                  <a:srgbClr val="FAC090"/>
                </a:solidFill>
                <a:latin typeface="Perpetua"/>
                <a:cs typeface="Perpetua"/>
              </a:rPr>
              <a:t> ones,</a:t>
            </a:r>
            <a:r>
              <a:rPr lang="en-US" b="1" dirty="0" smtClean="0">
                <a:solidFill>
                  <a:srgbClr val="E46C0A"/>
                </a:solidFill>
                <a:latin typeface="Perpetua"/>
                <a:cs typeface="Perpetua"/>
              </a:rPr>
              <a:t> </a:t>
            </a:r>
            <a:r>
              <a:rPr lang="en-US" b="1" u="sng" dirty="0" smtClean="0">
                <a:solidFill>
                  <a:srgbClr val="E46C0A"/>
                </a:solidFill>
                <a:latin typeface="Perpetua"/>
                <a:cs typeface="Perpetua"/>
              </a:rPr>
              <a:t>v.1</a:t>
            </a:r>
            <a:r>
              <a:rPr lang="en-US" b="1" dirty="0" smtClean="0">
                <a:solidFill>
                  <a:srgbClr val="E46C0A"/>
                </a:solidFill>
                <a:latin typeface="Perpetua"/>
                <a:cs typeface="Perpetua"/>
              </a:rPr>
              <a:t>;  </a:t>
            </a:r>
            <a:r>
              <a:rPr lang="en-US" b="1" u="sng" dirty="0" smtClean="0">
                <a:solidFill>
                  <a:srgbClr val="E46C0A"/>
                </a:solidFill>
                <a:latin typeface="Perpetua"/>
                <a:cs typeface="Perpetua"/>
              </a:rPr>
              <a:t>cf. Luke 4:25</a:t>
            </a:r>
            <a:endParaRPr lang="en-US" b="1" dirty="0" smtClean="0">
              <a:solidFill>
                <a:srgbClr val="E46C0A"/>
              </a:solidFill>
              <a:latin typeface="Perpetua"/>
              <a:cs typeface="Perpetua"/>
            </a:endParaRPr>
          </a:p>
          <a:p>
            <a:r>
              <a:rPr lang="en-US" b="1" dirty="0" smtClean="0">
                <a:solidFill>
                  <a:srgbClr val="FAC090"/>
                </a:solidFill>
                <a:latin typeface="Perpetua"/>
                <a:cs typeface="Perpetua"/>
              </a:rPr>
              <a:t>Strong faith is required to </a:t>
            </a:r>
            <a:r>
              <a:rPr lang="en-US" b="1" i="1" dirty="0" smtClean="0">
                <a:solidFill>
                  <a:srgbClr val="FAC090"/>
                </a:solidFill>
                <a:latin typeface="Perpetua"/>
                <a:cs typeface="Perpetua"/>
              </a:rPr>
              <a:t>go it alone </a:t>
            </a:r>
            <a:r>
              <a:rPr lang="en-US" b="1" dirty="0" smtClean="0">
                <a:solidFill>
                  <a:srgbClr val="FAC090"/>
                </a:solidFill>
                <a:latin typeface="Perpetua"/>
                <a:cs typeface="Perpetua"/>
              </a:rPr>
              <a:t>(with God) despite hardships, </a:t>
            </a:r>
            <a:r>
              <a:rPr lang="en-US" b="1" u="sng" dirty="0" smtClean="0">
                <a:solidFill>
                  <a:schemeClr val="accent6">
                    <a:lumMod val="75000"/>
                  </a:schemeClr>
                </a:solidFill>
                <a:latin typeface="Perpetua"/>
                <a:cs typeface="Perpetua"/>
              </a:rPr>
              <a:t>vv.2-5</a:t>
            </a:r>
            <a:endParaRPr lang="en-US" b="1" dirty="0" smtClean="0">
              <a:solidFill>
                <a:schemeClr val="accent6">
                  <a:lumMod val="75000"/>
                </a:schemeClr>
              </a:solidFill>
              <a:latin typeface="Perpetua"/>
              <a:cs typeface="Perpetua"/>
            </a:endParaRPr>
          </a:p>
          <a:p>
            <a:r>
              <a:rPr lang="en-US" b="1" dirty="0" smtClean="0">
                <a:solidFill>
                  <a:srgbClr val="FAC090"/>
                </a:solidFill>
                <a:latin typeface="Perpetua"/>
                <a:cs typeface="Perpetua"/>
              </a:rPr>
              <a:t>Must be </a:t>
            </a:r>
            <a:r>
              <a:rPr lang="en-US" b="1" i="1" dirty="0" smtClean="0">
                <a:solidFill>
                  <a:srgbClr val="FAC090"/>
                </a:solidFill>
                <a:latin typeface="Perpetua"/>
                <a:cs typeface="Perpetua"/>
              </a:rPr>
              <a:t>patient</a:t>
            </a:r>
            <a:r>
              <a:rPr lang="en-US" b="1" dirty="0" smtClean="0">
                <a:solidFill>
                  <a:srgbClr val="FAC090"/>
                </a:solidFill>
                <a:latin typeface="Perpetua"/>
                <a:cs typeface="Perpetua"/>
              </a:rPr>
              <a:t> and </a:t>
            </a:r>
            <a:r>
              <a:rPr lang="en-US" b="1" i="1" dirty="0" smtClean="0">
                <a:solidFill>
                  <a:srgbClr val="FAC090"/>
                </a:solidFill>
                <a:latin typeface="Perpetua"/>
                <a:cs typeface="Perpetua"/>
              </a:rPr>
              <a:t>content</a:t>
            </a:r>
            <a:r>
              <a:rPr lang="en-US" b="1" dirty="0" smtClean="0">
                <a:solidFill>
                  <a:srgbClr val="FAC090"/>
                </a:solidFill>
                <a:latin typeface="Perpetua"/>
                <a:cs typeface="Perpetua"/>
              </a:rPr>
              <a:t> with the Lord’s provisions, </a:t>
            </a:r>
            <a:r>
              <a:rPr lang="en-US" b="1" u="sng" dirty="0" smtClean="0">
                <a:solidFill>
                  <a:srgbClr val="E46C0A"/>
                </a:solidFill>
                <a:latin typeface="Perpetua"/>
                <a:cs typeface="Perpetua"/>
              </a:rPr>
              <a:t>vv.6-7</a:t>
            </a:r>
            <a:endParaRPr lang="en-US" b="1" dirty="0" smtClean="0">
              <a:solidFill>
                <a:srgbClr val="E46C0A"/>
              </a:solidFill>
              <a:latin typeface="Perpetua"/>
              <a:cs typeface="Perpetua"/>
            </a:endParaRPr>
          </a:p>
          <a:p>
            <a:pPr marL="0" indent="0" algn="ctr">
              <a:buNone/>
            </a:pPr>
            <a:r>
              <a:rPr lang="en-US" b="1" dirty="0" smtClean="0">
                <a:solidFill>
                  <a:srgbClr val="E46C0A"/>
                </a:solidFill>
                <a:latin typeface="Perpetua"/>
                <a:cs typeface="Perpetua"/>
              </a:rPr>
              <a:t>Spiritually-Minded;  Strong Faith; 			Patient Contentment</a:t>
            </a:r>
            <a:endParaRPr lang="en-US" b="1" dirty="0">
              <a:solidFill>
                <a:srgbClr val="E46C0A"/>
              </a:solidFill>
              <a:latin typeface="Perpetua"/>
              <a:cs typeface="Perpetua"/>
            </a:endParaRP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5911" t="34629" r="30411" b="39312"/>
          <a:stretch/>
        </p:blipFill>
        <p:spPr>
          <a:xfrm>
            <a:off x="8271309" y="5706627"/>
            <a:ext cx="872691" cy="1108019"/>
          </a:xfrm>
          <a:prstGeom prst="rect">
            <a:avLst/>
          </a:prstGeom>
        </p:spPr>
      </p:pic>
    </p:spTree>
    <p:extLst>
      <p:ext uri="{BB962C8B-B14F-4D97-AF65-F5344CB8AC3E}">
        <p14:creationId xmlns:p14="http://schemas.microsoft.com/office/powerpoint/2010/main" val="1965303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1500"/>
                            </p:stCondLst>
                            <p:childTnLst>
                              <p:par>
                                <p:cTn id="9" presetID="9"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119887" cy="1245813"/>
          </a:xfrm>
        </p:spPr>
        <p:txBody>
          <a:bodyPr>
            <a:normAutofit/>
          </a:bodyPr>
          <a:lstStyle/>
          <a:p>
            <a:r>
              <a:rPr lang="en-US" sz="3200" b="1" dirty="0" smtClean="0">
                <a:solidFill>
                  <a:schemeClr val="accent6">
                    <a:lumMod val="60000"/>
                    <a:lumOff val="40000"/>
                  </a:schemeClr>
                </a:solidFill>
                <a:latin typeface="Perpetua Titling MT"/>
                <a:cs typeface="Perpetua Titling MT"/>
              </a:rPr>
              <a:t>Holy Alone: </a:t>
            </a:r>
            <a:r>
              <a:rPr lang="en-US" sz="3600" b="1" dirty="0" smtClean="0">
                <a:solidFill>
                  <a:srgbClr val="E46C0A"/>
                </a:solidFill>
                <a:latin typeface="Perpetua"/>
                <a:cs typeface="Perpetua"/>
              </a:rPr>
              <a:t>Lessons for Holiness from the Life of Elijah,  </a:t>
            </a:r>
            <a:r>
              <a:rPr lang="en-US" sz="3600" u="sng" dirty="0" smtClean="0">
                <a:solidFill>
                  <a:srgbClr val="FAC090"/>
                </a:solidFill>
                <a:latin typeface="Perpetua"/>
                <a:cs typeface="Perpetua"/>
              </a:rPr>
              <a:t>1Kings 17 - 19</a:t>
            </a:r>
            <a:endParaRPr lang="en-US" sz="3600" dirty="0">
              <a:solidFill>
                <a:srgbClr val="FAC090"/>
              </a:solidFill>
              <a:latin typeface="Perpetua"/>
              <a:cs typeface="Perpetua"/>
            </a:endParaRPr>
          </a:p>
        </p:txBody>
      </p:sp>
      <p:sp>
        <p:nvSpPr>
          <p:cNvPr id="3" name="Subtitle 2"/>
          <p:cNvSpPr>
            <a:spLocks noGrp="1"/>
          </p:cNvSpPr>
          <p:nvPr>
            <p:ph idx="1"/>
          </p:nvPr>
        </p:nvSpPr>
        <p:spPr>
          <a:xfrm>
            <a:off x="280368" y="1600200"/>
            <a:ext cx="8229600" cy="5022703"/>
          </a:xfrm>
        </p:spPr>
        <p:txBody>
          <a:bodyPr>
            <a:noAutofit/>
          </a:bodyPr>
          <a:lstStyle/>
          <a:p>
            <a:pPr marL="0" indent="0">
              <a:buNone/>
            </a:pPr>
            <a:r>
              <a:rPr lang="en-US" sz="3600" b="1" dirty="0" smtClean="0">
                <a:solidFill>
                  <a:schemeClr val="accent6">
                    <a:lumMod val="60000"/>
                    <a:lumOff val="40000"/>
                  </a:schemeClr>
                </a:solidFill>
                <a:latin typeface="Perpetua"/>
                <a:cs typeface="Perpetua"/>
              </a:rPr>
              <a:t>Lessons from </a:t>
            </a:r>
            <a:r>
              <a:rPr lang="en-US" sz="3600" b="1" dirty="0" err="1" smtClean="0">
                <a:solidFill>
                  <a:schemeClr val="accent6">
                    <a:lumMod val="60000"/>
                    <a:lumOff val="40000"/>
                  </a:schemeClr>
                </a:solidFill>
                <a:latin typeface="Perpetua"/>
                <a:cs typeface="Perpetua"/>
              </a:rPr>
              <a:t>Zarapeth</a:t>
            </a:r>
            <a:r>
              <a:rPr lang="en-US" sz="3600" b="1" dirty="0" smtClean="0">
                <a:solidFill>
                  <a:schemeClr val="accent6">
                    <a:lumMod val="60000"/>
                    <a:lumOff val="40000"/>
                  </a:schemeClr>
                </a:solidFill>
                <a:latin typeface="Perpetua"/>
                <a:cs typeface="Perpetua"/>
              </a:rPr>
              <a:t>, </a:t>
            </a:r>
            <a:r>
              <a:rPr lang="en-US" sz="3600" b="1" u="sng" dirty="0" smtClean="0">
                <a:solidFill>
                  <a:srgbClr val="E46C0A"/>
                </a:solidFill>
                <a:latin typeface="Perpetua"/>
                <a:cs typeface="Perpetua"/>
              </a:rPr>
              <a:t>17:8-24</a:t>
            </a:r>
            <a:endParaRPr lang="en-US" sz="3600" b="1" dirty="0" smtClean="0">
              <a:solidFill>
                <a:srgbClr val="E46C0A"/>
              </a:solidFill>
              <a:latin typeface="Perpetua"/>
              <a:cs typeface="Perpetua"/>
            </a:endParaRPr>
          </a:p>
          <a:p>
            <a:r>
              <a:rPr lang="en-US" b="1" i="1" dirty="0" smtClean="0">
                <a:solidFill>
                  <a:srgbClr val="FAC090"/>
                </a:solidFill>
                <a:latin typeface="Perpetua"/>
                <a:cs typeface="Perpetua"/>
              </a:rPr>
              <a:t>Provisions </a:t>
            </a:r>
            <a:r>
              <a:rPr lang="en-US" b="1" dirty="0" smtClean="0">
                <a:solidFill>
                  <a:srgbClr val="FAC090"/>
                </a:solidFill>
                <a:latin typeface="Perpetua"/>
                <a:cs typeface="Perpetua"/>
              </a:rPr>
              <a:t>and </a:t>
            </a:r>
            <a:r>
              <a:rPr lang="en-US" b="1" i="1" dirty="0" smtClean="0">
                <a:solidFill>
                  <a:srgbClr val="FAC090"/>
                </a:solidFill>
                <a:latin typeface="Perpetua"/>
                <a:cs typeface="Perpetua"/>
              </a:rPr>
              <a:t>allies </a:t>
            </a:r>
            <a:r>
              <a:rPr lang="en-US" b="1" dirty="0" smtClean="0">
                <a:solidFill>
                  <a:srgbClr val="FAC090"/>
                </a:solidFill>
                <a:latin typeface="Perpetua"/>
                <a:cs typeface="Perpetua"/>
              </a:rPr>
              <a:t>may come from unlikely sources,</a:t>
            </a:r>
            <a:r>
              <a:rPr lang="en-US" b="1" dirty="0" smtClean="0">
                <a:solidFill>
                  <a:srgbClr val="E46C0A"/>
                </a:solidFill>
                <a:latin typeface="Perpetua"/>
                <a:cs typeface="Perpetua"/>
              </a:rPr>
              <a:t> </a:t>
            </a:r>
            <a:r>
              <a:rPr lang="en-US" b="1" u="sng" dirty="0" smtClean="0">
                <a:solidFill>
                  <a:srgbClr val="E46C0A"/>
                </a:solidFill>
                <a:latin typeface="Perpetua"/>
                <a:cs typeface="Perpetua"/>
              </a:rPr>
              <a:t>vv.8-16</a:t>
            </a:r>
            <a:r>
              <a:rPr lang="en-US" b="1" dirty="0" smtClean="0">
                <a:solidFill>
                  <a:srgbClr val="E46C0A"/>
                </a:solidFill>
                <a:latin typeface="Perpetua"/>
                <a:cs typeface="Perpetua"/>
              </a:rPr>
              <a:t>;  </a:t>
            </a:r>
            <a:r>
              <a:rPr lang="en-US" b="1" u="sng" dirty="0" smtClean="0">
                <a:solidFill>
                  <a:srgbClr val="E46C0A"/>
                </a:solidFill>
                <a:latin typeface="Perpetua"/>
                <a:cs typeface="Perpetua"/>
              </a:rPr>
              <a:t>cf. Luke 4:26</a:t>
            </a:r>
            <a:endParaRPr lang="en-US" b="1" dirty="0" smtClean="0">
              <a:solidFill>
                <a:srgbClr val="E46C0A"/>
              </a:solidFill>
              <a:latin typeface="Perpetua"/>
              <a:cs typeface="Perpetua"/>
            </a:endParaRPr>
          </a:p>
          <a:p>
            <a:r>
              <a:rPr lang="en-US" b="1" i="1" dirty="0" smtClean="0">
                <a:solidFill>
                  <a:srgbClr val="FAC090"/>
                </a:solidFill>
                <a:latin typeface="Perpetua"/>
                <a:cs typeface="Perpetua"/>
              </a:rPr>
              <a:t>Difficult times </a:t>
            </a:r>
            <a:r>
              <a:rPr lang="en-US" b="1" dirty="0" smtClean="0">
                <a:solidFill>
                  <a:srgbClr val="FAC090"/>
                </a:solidFill>
                <a:latin typeface="Perpetua"/>
                <a:cs typeface="Perpetua"/>
              </a:rPr>
              <a:t>often provide </a:t>
            </a:r>
            <a:r>
              <a:rPr lang="en-US" b="1" i="1" dirty="0" smtClean="0">
                <a:solidFill>
                  <a:srgbClr val="FAC090"/>
                </a:solidFill>
                <a:latin typeface="Perpetua"/>
                <a:cs typeface="Perpetua"/>
              </a:rPr>
              <a:t>opportunities</a:t>
            </a:r>
            <a:r>
              <a:rPr lang="en-US" b="1" dirty="0" smtClean="0">
                <a:solidFill>
                  <a:srgbClr val="FAC090"/>
                </a:solidFill>
                <a:latin typeface="Perpetua"/>
                <a:cs typeface="Perpetua"/>
              </a:rPr>
              <a:t> to change lives with faith and prayer, </a:t>
            </a:r>
            <a:r>
              <a:rPr lang="en-US" b="1" u="sng" dirty="0" smtClean="0">
                <a:solidFill>
                  <a:schemeClr val="accent6">
                    <a:lumMod val="75000"/>
                  </a:schemeClr>
                </a:solidFill>
                <a:latin typeface="Perpetua"/>
                <a:cs typeface="Perpetua"/>
              </a:rPr>
              <a:t>vv.17-24</a:t>
            </a:r>
            <a:endParaRPr lang="en-US" b="1" dirty="0" smtClean="0">
              <a:solidFill>
                <a:schemeClr val="accent6">
                  <a:lumMod val="75000"/>
                </a:schemeClr>
              </a:solidFill>
              <a:latin typeface="Perpetua"/>
              <a:cs typeface="Perpetua"/>
            </a:endParaRPr>
          </a:p>
          <a:p>
            <a:pPr marL="0" indent="0" algn="ctr">
              <a:buNone/>
            </a:pPr>
            <a:r>
              <a:rPr lang="en-US" b="1" dirty="0" smtClean="0">
                <a:solidFill>
                  <a:srgbClr val="E46C0A"/>
                </a:solidFill>
                <a:latin typeface="Perpetua"/>
                <a:cs typeface="Perpetua"/>
              </a:rPr>
              <a:t>Elijah </a:t>
            </a:r>
            <a:r>
              <a:rPr lang="en-US" b="1" i="1" dirty="0" smtClean="0">
                <a:solidFill>
                  <a:srgbClr val="E46C0A"/>
                </a:solidFill>
                <a:latin typeface="Perpetua"/>
                <a:cs typeface="Perpetua"/>
              </a:rPr>
              <a:t>trusted </a:t>
            </a:r>
            <a:r>
              <a:rPr lang="en-US" b="1" dirty="0" smtClean="0">
                <a:solidFill>
                  <a:srgbClr val="E46C0A"/>
                </a:solidFill>
                <a:latin typeface="Perpetua"/>
                <a:cs typeface="Perpetua"/>
              </a:rPr>
              <a:t>and </a:t>
            </a:r>
            <a:r>
              <a:rPr lang="en-US" b="1" i="1" dirty="0" smtClean="0">
                <a:solidFill>
                  <a:srgbClr val="E46C0A"/>
                </a:solidFill>
                <a:latin typeface="Perpetua"/>
                <a:cs typeface="Perpetua"/>
              </a:rPr>
              <a:t>obeyed</a:t>
            </a:r>
            <a:r>
              <a:rPr lang="en-US" b="1" dirty="0" smtClean="0">
                <a:solidFill>
                  <a:srgbClr val="E46C0A"/>
                </a:solidFill>
                <a:latin typeface="Perpetua"/>
                <a:cs typeface="Perpetua"/>
              </a:rPr>
              <a:t>,</a:t>
            </a:r>
          </a:p>
          <a:p>
            <a:pPr marL="0" indent="0" algn="ctr">
              <a:buNone/>
            </a:pPr>
            <a:r>
              <a:rPr lang="en-US" b="1" dirty="0">
                <a:solidFill>
                  <a:srgbClr val="E46C0A"/>
                </a:solidFill>
                <a:latin typeface="Perpetua"/>
                <a:cs typeface="Perpetua"/>
              </a:rPr>
              <a:t>I</a:t>
            </a:r>
            <a:r>
              <a:rPr lang="en-US" b="1" dirty="0" smtClean="0">
                <a:solidFill>
                  <a:srgbClr val="E46C0A"/>
                </a:solidFill>
                <a:latin typeface="Perpetua"/>
                <a:cs typeface="Perpetua"/>
              </a:rPr>
              <a:t>n </a:t>
            </a:r>
            <a:r>
              <a:rPr lang="en-US" b="1" i="1" dirty="0" smtClean="0">
                <a:solidFill>
                  <a:srgbClr val="E46C0A"/>
                </a:solidFill>
                <a:latin typeface="Perpetua"/>
                <a:cs typeface="Perpetua"/>
              </a:rPr>
              <a:t>faith </a:t>
            </a:r>
            <a:r>
              <a:rPr lang="en-US" b="1" dirty="0" smtClean="0">
                <a:solidFill>
                  <a:srgbClr val="E46C0A"/>
                </a:solidFill>
                <a:latin typeface="Perpetua"/>
                <a:cs typeface="Perpetua"/>
              </a:rPr>
              <a:t>he </a:t>
            </a:r>
            <a:r>
              <a:rPr lang="en-US" b="1" i="1" dirty="0" smtClean="0">
                <a:solidFill>
                  <a:srgbClr val="E46C0A"/>
                </a:solidFill>
                <a:latin typeface="Perpetua"/>
                <a:cs typeface="Perpetua"/>
              </a:rPr>
              <a:t>prayed;</a:t>
            </a:r>
          </a:p>
          <a:p>
            <a:pPr marL="0" indent="0" algn="ctr">
              <a:buNone/>
            </a:pPr>
            <a:r>
              <a:rPr lang="en-US" b="1" dirty="0" smtClean="0">
                <a:solidFill>
                  <a:srgbClr val="E46C0A"/>
                </a:solidFill>
                <a:latin typeface="Perpetua"/>
                <a:cs typeface="Perpetua"/>
              </a:rPr>
              <a:t>A widow and her son were </a:t>
            </a:r>
            <a:r>
              <a:rPr lang="en-US" b="1" i="1" dirty="0" smtClean="0">
                <a:solidFill>
                  <a:srgbClr val="E46C0A"/>
                </a:solidFill>
                <a:latin typeface="Perpetua"/>
                <a:cs typeface="Perpetua"/>
              </a:rPr>
              <a:t>believers made!</a:t>
            </a:r>
            <a:endParaRPr lang="en-US" b="1" dirty="0">
              <a:solidFill>
                <a:srgbClr val="E46C0A"/>
              </a:solidFill>
              <a:latin typeface="Perpetua"/>
              <a:cs typeface="Perpetua"/>
            </a:endParaRP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5911" t="34629" r="30411" b="39312"/>
          <a:stretch/>
        </p:blipFill>
        <p:spPr>
          <a:xfrm>
            <a:off x="8271309" y="5706627"/>
            <a:ext cx="872691" cy="1108019"/>
          </a:xfrm>
          <a:prstGeom prst="rect">
            <a:avLst/>
          </a:prstGeom>
        </p:spPr>
      </p:pic>
    </p:spTree>
    <p:extLst>
      <p:ext uri="{BB962C8B-B14F-4D97-AF65-F5344CB8AC3E}">
        <p14:creationId xmlns:p14="http://schemas.microsoft.com/office/powerpoint/2010/main" val="774081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119887" cy="1245813"/>
          </a:xfrm>
        </p:spPr>
        <p:txBody>
          <a:bodyPr>
            <a:normAutofit/>
          </a:bodyPr>
          <a:lstStyle/>
          <a:p>
            <a:r>
              <a:rPr lang="en-US" sz="3200" b="1" dirty="0" smtClean="0">
                <a:solidFill>
                  <a:schemeClr val="accent6">
                    <a:lumMod val="60000"/>
                    <a:lumOff val="40000"/>
                  </a:schemeClr>
                </a:solidFill>
                <a:latin typeface="Perpetua Titling MT"/>
                <a:cs typeface="Perpetua Titling MT"/>
              </a:rPr>
              <a:t>Holy Alone: </a:t>
            </a:r>
            <a:r>
              <a:rPr lang="en-US" sz="3600" b="1" dirty="0" smtClean="0">
                <a:solidFill>
                  <a:srgbClr val="E46C0A"/>
                </a:solidFill>
                <a:latin typeface="Perpetua"/>
                <a:cs typeface="Perpetua"/>
              </a:rPr>
              <a:t>Lessons for Holiness from the Life of Elijah,  </a:t>
            </a:r>
            <a:r>
              <a:rPr lang="en-US" sz="3600" u="sng" dirty="0" smtClean="0">
                <a:solidFill>
                  <a:srgbClr val="FAC090"/>
                </a:solidFill>
                <a:latin typeface="Perpetua"/>
                <a:cs typeface="Perpetua"/>
              </a:rPr>
              <a:t>1Kings 17 - 19</a:t>
            </a:r>
            <a:endParaRPr lang="en-US" sz="3600" dirty="0">
              <a:solidFill>
                <a:srgbClr val="FAC090"/>
              </a:solidFill>
              <a:latin typeface="Perpetua"/>
              <a:cs typeface="Perpetua"/>
            </a:endParaRPr>
          </a:p>
        </p:txBody>
      </p:sp>
      <p:sp>
        <p:nvSpPr>
          <p:cNvPr id="3" name="Subtitle 2"/>
          <p:cNvSpPr>
            <a:spLocks noGrp="1"/>
          </p:cNvSpPr>
          <p:nvPr>
            <p:ph idx="1"/>
          </p:nvPr>
        </p:nvSpPr>
        <p:spPr>
          <a:xfrm>
            <a:off x="280368" y="1600200"/>
            <a:ext cx="8229600" cy="5022703"/>
          </a:xfrm>
        </p:spPr>
        <p:txBody>
          <a:bodyPr>
            <a:noAutofit/>
          </a:bodyPr>
          <a:lstStyle/>
          <a:p>
            <a:pPr marL="0" indent="0">
              <a:buNone/>
            </a:pPr>
            <a:r>
              <a:rPr lang="en-US" sz="3600" b="1" dirty="0" smtClean="0">
                <a:solidFill>
                  <a:schemeClr val="accent6">
                    <a:lumMod val="60000"/>
                    <a:lumOff val="40000"/>
                  </a:schemeClr>
                </a:solidFill>
                <a:latin typeface="Perpetua"/>
                <a:cs typeface="Perpetua"/>
              </a:rPr>
              <a:t>Lessons from Samaria, </a:t>
            </a:r>
            <a:r>
              <a:rPr lang="en-US" sz="3600" b="1" u="sng" dirty="0" smtClean="0">
                <a:solidFill>
                  <a:srgbClr val="E46C0A"/>
                </a:solidFill>
                <a:latin typeface="Perpetua"/>
                <a:cs typeface="Perpetua"/>
              </a:rPr>
              <a:t>18:1-46</a:t>
            </a:r>
            <a:endParaRPr lang="en-US" sz="3600" b="1" dirty="0" smtClean="0">
              <a:solidFill>
                <a:srgbClr val="E46C0A"/>
              </a:solidFill>
              <a:latin typeface="Perpetua"/>
              <a:cs typeface="Perpetua"/>
            </a:endParaRPr>
          </a:p>
          <a:p>
            <a:r>
              <a:rPr lang="en-US" b="1" i="1" dirty="0" smtClean="0">
                <a:solidFill>
                  <a:srgbClr val="FAC090"/>
                </a:solidFill>
                <a:latin typeface="Perpetua"/>
                <a:cs typeface="Perpetua"/>
              </a:rPr>
              <a:t>Courage </a:t>
            </a:r>
            <a:r>
              <a:rPr lang="en-US" b="1" dirty="0" smtClean="0">
                <a:solidFill>
                  <a:srgbClr val="FAC090"/>
                </a:solidFill>
                <a:latin typeface="Perpetua"/>
                <a:cs typeface="Perpetua"/>
              </a:rPr>
              <a:t>is required,</a:t>
            </a:r>
            <a:r>
              <a:rPr lang="en-US" b="1" dirty="0" smtClean="0">
                <a:solidFill>
                  <a:srgbClr val="E46C0A"/>
                </a:solidFill>
                <a:latin typeface="Perpetua"/>
                <a:cs typeface="Perpetua"/>
              </a:rPr>
              <a:t> </a:t>
            </a:r>
            <a:r>
              <a:rPr lang="en-US" b="1" u="sng" dirty="0" smtClean="0">
                <a:solidFill>
                  <a:srgbClr val="E46C0A"/>
                </a:solidFill>
                <a:latin typeface="Perpetua"/>
                <a:cs typeface="Perpetua"/>
              </a:rPr>
              <a:t>cp. 17:3</a:t>
            </a:r>
            <a:r>
              <a:rPr lang="en-US" b="1" dirty="0" smtClean="0">
                <a:solidFill>
                  <a:srgbClr val="E46C0A"/>
                </a:solidFill>
                <a:latin typeface="Perpetua"/>
                <a:cs typeface="Perpetua"/>
              </a:rPr>
              <a:t> with </a:t>
            </a:r>
            <a:r>
              <a:rPr lang="en-US" b="1" u="sng" dirty="0" smtClean="0">
                <a:solidFill>
                  <a:srgbClr val="E46C0A"/>
                </a:solidFill>
                <a:latin typeface="Perpetua"/>
                <a:cs typeface="Perpetua"/>
              </a:rPr>
              <a:t>18:1,2-15</a:t>
            </a:r>
            <a:endParaRPr lang="en-US" b="1" dirty="0" smtClean="0">
              <a:solidFill>
                <a:srgbClr val="E46C0A"/>
              </a:solidFill>
              <a:latin typeface="Perpetua"/>
              <a:cs typeface="Perpetua"/>
            </a:endParaRPr>
          </a:p>
          <a:p>
            <a:r>
              <a:rPr lang="en-US" b="1" dirty="0" smtClean="0">
                <a:solidFill>
                  <a:srgbClr val="FAC090"/>
                </a:solidFill>
                <a:latin typeface="Perpetua"/>
                <a:cs typeface="Perpetua"/>
              </a:rPr>
              <a:t>Never miss an opportunity to speak </a:t>
            </a:r>
            <a:r>
              <a:rPr lang="en-US" b="1" i="1" dirty="0" smtClean="0">
                <a:solidFill>
                  <a:srgbClr val="FAC090"/>
                </a:solidFill>
                <a:latin typeface="Perpetua"/>
                <a:cs typeface="Perpetua"/>
              </a:rPr>
              <a:t>needed truth</a:t>
            </a:r>
            <a:r>
              <a:rPr lang="en-US" b="1" dirty="0" smtClean="0">
                <a:solidFill>
                  <a:srgbClr val="FAC090"/>
                </a:solidFill>
                <a:latin typeface="Perpetua"/>
                <a:cs typeface="Perpetua"/>
              </a:rPr>
              <a:t>, </a:t>
            </a:r>
            <a:r>
              <a:rPr lang="en-US" b="1" u="sng" dirty="0" smtClean="0">
                <a:solidFill>
                  <a:schemeClr val="accent6">
                    <a:lumMod val="75000"/>
                  </a:schemeClr>
                </a:solidFill>
                <a:latin typeface="Perpetua"/>
                <a:cs typeface="Perpetua"/>
              </a:rPr>
              <a:t>vv.17-21</a:t>
            </a:r>
            <a:r>
              <a:rPr lang="en-US" b="1" dirty="0" smtClean="0">
                <a:solidFill>
                  <a:schemeClr val="accent6">
                    <a:lumMod val="75000"/>
                  </a:schemeClr>
                </a:solidFill>
                <a:latin typeface="Perpetua"/>
                <a:cs typeface="Perpetua"/>
              </a:rPr>
              <a:t>; </a:t>
            </a:r>
            <a:r>
              <a:rPr lang="en-US" b="1" u="sng" dirty="0" smtClean="0">
                <a:solidFill>
                  <a:schemeClr val="accent6">
                    <a:lumMod val="75000"/>
                  </a:schemeClr>
                </a:solidFill>
                <a:latin typeface="Perpetua"/>
                <a:cs typeface="Perpetua"/>
              </a:rPr>
              <a:t>cp. Esther 4:14</a:t>
            </a:r>
            <a:endParaRPr lang="en-US" b="1" dirty="0" smtClean="0">
              <a:solidFill>
                <a:schemeClr val="accent6">
                  <a:lumMod val="75000"/>
                </a:schemeClr>
              </a:solidFill>
              <a:latin typeface="Perpetua"/>
              <a:cs typeface="Perpetua"/>
            </a:endParaRPr>
          </a:p>
          <a:p>
            <a:r>
              <a:rPr lang="en-US" b="1" dirty="0" smtClean="0">
                <a:solidFill>
                  <a:srgbClr val="FAC090"/>
                </a:solidFill>
                <a:latin typeface="Perpetua"/>
                <a:cs typeface="Perpetua"/>
              </a:rPr>
              <a:t>Don’t let </a:t>
            </a:r>
            <a:r>
              <a:rPr lang="en-US" b="1" i="1" dirty="0" smtClean="0">
                <a:solidFill>
                  <a:srgbClr val="FAC090"/>
                </a:solidFill>
                <a:latin typeface="Perpetua"/>
                <a:cs typeface="Perpetua"/>
              </a:rPr>
              <a:t>odds intimidate </a:t>
            </a:r>
            <a:r>
              <a:rPr lang="en-US" b="1" dirty="0" smtClean="0">
                <a:solidFill>
                  <a:srgbClr val="FAC090"/>
                </a:solidFill>
                <a:latin typeface="Perpetua"/>
                <a:cs typeface="Perpetua"/>
              </a:rPr>
              <a:t>you, </a:t>
            </a:r>
            <a:r>
              <a:rPr lang="en-US" b="1" u="sng" dirty="0" smtClean="0">
                <a:solidFill>
                  <a:schemeClr val="accent6">
                    <a:lumMod val="75000"/>
                  </a:schemeClr>
                </a:solidFill>
                <a:latin typeface="Perpetua"/>
                <a:cs typeface="Perpetua"/>
              </a:rPr>
              <a:t>vv.22-35</a:t>
            </a:r>
            <a:endParaRPr lang="en-US" b="1" dirty="0" smtClean="0">
              <a:solidFill>
                <a:schemeClr val="accent6">
                  <a:lumMod val="75000"/>
                </a:schemeClr>
              </a:solidFill>
              <a:latin typeface="Perpetua"/>
              <a:cs typeface="Perpetua"/>
            </a:endParaRPr>
          </a:p>
          <a:p>
            <a:r>
              <a:rPr lang="en-US" b="1" dirty="0" smtClean="0">
                <a:solidFill>
                  <a:srgbClr val="FAC090"/>
                </a:solidFill>
                <a:latin typeface="Perpetua"/>
                <a:cs typeface="Perpetua"/>
              </a:rPr>
              <a:t>It isn’t </a:t>
            </a:r>
            <a:r>
              <a:rPr lang="en-US" b="1" i="1" dirty="0" smtClean="0">
                <a:solidFill>
                  <a:srgbClr val="FAC090"/>
                </a:solidFill>
                <a:latin typeface="Perpetua"/>
                <a:cs typeface="Perpetua"/>
              </a:rPr>
              <a:t>about you,</a:t>
            </a:r>
            <a:r>
              <a:rPr lang="en-US" b="1" i="1" dirty="0" smtClean="0">
                <a:solidFill>
                  <a:schemeClr val="accent6">
                    <a:lumMod val="75000"/>
                  </a:schemeClr>
                </a:solidFill>
                <a:latin typeface="Perpetua"/>
                <a:cs typeface="Perpetua"/>
              </a:rPr>
              <a:t> </a:t>
            </a:r>
            <a:r>
              <a:rPr lang="en-US" b="1" u="sng" dirty="0" smtClean="0">
                <a:solidFill>
                  <a:schemeClr val="accent6">
                    <a:lumMod val="75000"/>
                  </a:schemeClr>
                </a:solidFill>
                <a:latin typeface="Perpetua"/>
                <a:cs typeface="Perpetua"/>
              </a:rPr>
              <a:t>vv.36-39</a:t>
            </a:r>
            <a:r>
              <a:rPr lang="en-US" b="1" dirty="0" smtClean="0">
                <a:solidFill>
                  <a:schemeClr val="accent6">
                    <a:lumMod val="75000"/>
                  </a:schemeClr>
                </a:solidFill>
                <a:latin typeface="Perpetua"/>
                <a:cs typeface="Perpetua"/>
              </a:rPr>
              <a:t>; </a:t>
            </a:r>
            <a:r>
              <a:rPr lang="en-US" b="1" u="sng" dirty="0" smtClean="0">
                <a:solidFill>
                  <a:schemeClr val="accent6">
                    <a:lumMod val="75000"/>
                  </a:schemeClr>
                </a:solidFill>
                <a:latin typeface="Perpetua"/>
                <a:cs typeface="Perpetua"/>
              </a:rPr>
              <a:t>Matt.5:16</a:t>
            </a:r>
            <a:endParaRPr lang="en-US" b="1" dirty="0" smtClean="0">
              <a:solidFill>
                <a:schemeClr val="accent6">
                  <a:lumMod val="60000"/>
                  <a:lumOff val="40000"/>
                </a:schemeClr>
              </a:solidFill>
              <a:latin typeface="Perpetua"/>
              <a:cs typeface="Perpetua"/>
            </a:endParaRPr>
          </a:p>
          <a:p>
            <a:pPr marL="0" indent="0" algn="ctr">
              <a:buNone/>
            </a:pPr>
            <a:r>
              <a:rPr lang="en-US" b="1" dirty="0" smtClean="0">
                <a:solidFill>
                  <a:srgbClr val="E46C0A"/>
                </a:solidFill>
                <a:latin typeface="Perpetua"/>
                <a:cs typeface="Perpetua"/>
              </a:rPr>
              <a:t>Courage; Boldness; Humility</a:t>
            </a: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5911" t="34629" r="30411" b="39312"/>
          <a:stretch/>
        </p:blipFill>
        <p:spPr>
          <a:xfrm>
            <a:off x="8271309" y="5706627"/>
            <a:ext cx="872691" cy="1108019"/>
          </a:xfrm>
          <a:prstGeom prst="rect">
            <a:avLst/>
          </a:prstGeom>
        </p:spPr>
      </p:pic>
    </p:spTree>
    <p:extLst>
      <p:ext uri="{BB962C8B-B14F-4D97-AF65-F5344CB8AC3E}">
        <p14:creationId xmlns:p14="http://schemas.microsoft.com/office/powerpoint/2010/main" val="1171627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119887" cy="1245813"/>
          </a:xfrm>
        </p:spPr>
        <p:txBody>
          <a:bodyPr>
            <a:normAutofit/>
          </a:bodyPr>
          <a:lstStyle/>
          <a:p>
            <a:r>
              <a:rPr lang="en-US" sz="3200" b="1" dirty="0" smtClean="0">
                <a:solidFill>
                  <a:schemeClr val="accent6">
                    <a:lumMod val="60000"/>
                    <a:lumOff val="40000"/>
                  </a:schemeClr>
                </a:solidFill>
                <a:latin typeface="Perpetua Titling MT"/>
                <a:cs typeface="Perpetua Titling MT"/>
              </a:rPr>
              <a:t>Holy Alone: </a:t>
            </a:r>
            <a:r>
              <a:rPr lang="en-US" sz="3600" b="1" dirty="0" smtClean="0">
                <a:solidFill>
                  <a:srgbClr val="E46C0A"/>
                </a:solidFill>
                <a:latin typeface="Perpetua"/>
                <a:cs typeface="Perpetua"/>
              </a:rPr>
              <a:t>Lessons for Holiness from the Life of Elijah,  </a:t>
            </a:r>
            <a:r>
              <a:rPr lang="en-US" sz="3600" u="sng" dirty="0" smtClean="0">
                <a:solidFill>
                  <a:srgbClr val="FAC090"/>
                </a:solidFill>
                <a:latin typeface="Perpetua"/>
                <a:cs typeface="Perpetua"/>
              </a:rPr>
              <a:t>1Kings 17 - 19</a:t>
            </a:r>
            <a:endParaRPr lang="en-US" sz="3600" dirty="0">
              <a:solidFill>
                <a:srgbClr val="FAC090"/>
              </a:solidFill>
              <a:latin typeface="Perpetua"/>
              <a:cs typeface="Perpetua"/>
            </a:endParaRPr>
          </a:p>
        </p:txBody>
      </p:sp>
      <p:sp>
        <p:nvSpPr>
          <p:cNvPr id="3" name="Subtitle 2"/>
          <p:cNvSpPr>
            <a:spLocks noGrp="1"/>
          </p:cNvSpPr>
          <p:nvPr>
            <p:ph idx="1"/>
          </p:nvPr>
        </p:nvSpPr>
        <p:spPr>
          <a:xfrm>
            <a:off x="280368" y="1412876"/>
            <a:ext cx="8427070" cy="5210028"/>
          </a:xfrm>
        </p:spPr>
        <p:txBody>
          <a:bodyPr>
            <a:noAutofit/>
          </a:bodyPr>
          <a:lstStyle/>
          <a:p>
            <a:pPr marL="0" indent="0">
              <a:buNone/>
            </a:pPr>
            <a:r>
              <a:rPr lang="en-US" sz="2800" b="1" dirty="0" smtClean="0">
                <a:solidFill>
                  <a:schemeClr val="accent6">
                    <a:lumMod val="60000"/>
                    <a:lumOff val="40000"/>
                  </a:schemeClr>
                </a:solidFill>
                <a:latin typeface="Perpetua"/>
                <a:cs typeface="Perpetua"/>
              </a:rPr>
              <a:t>Lessons from Beersheba &amp; Horeb, </a:t>
            </a:r>
            <a:r>
              <a:rPr lang="en-US" sz="2800" b="1" u="sng" dirty="0" smtClean="0">
                <a:solidFill>
                  <a:srgbClr val="E46C0A"/>
                </a:solidFill>
                <a:latin typeface="Perpetua"/>
                <a:cs typeface="Perpetua"/>
              </a:rPr>
              <a:t>19:1-18</a:t>
            </a:r>
            <a:endParaRPr lang="en-US" sz="2800" b="1" dirty="0" smtClean="0">
              <a:solidFill>
                <a:srgbClr val="E46C0A"/>
              </a:solidFill>
              <a:latin typeface="Perpetua"/>
              <a:cs typeface="Perpetua"/>
            </a:endParaRPr>
          </a:p>
          <a:p>
            <a:r>
              <a:rPr lang="en-US" sz="2800" b="1" i="1" dirty="0" smtClean="0">
                <a:solidFill>
                  <a:srgbClr val="FAC090"/>
                </a:solidFill>
                <a:latin typeface="Perpetua"/>
                <a:cs typeface="Perpetua"/>
              </a:rPr>
              <a:t>Listening </a:t>
            </a:r>
            <a:r>
              <a:rPr lang="en-US" sz="2800" b="1" dirty="0" smtClean="0">
                <a:solidFill>
                  <a:srgbClr val="FAC090"/>
                </a:solidFill>
                <a:latin typeface="Perpetua"/>
                <a:cs typeface="Perpetua"/>
              </a:rPr>
              <a:t>to God</a:t>
            </a:r>
            <a:r>
              <a:rPr lang="en-US" sz="2800" b="1" i="1" dirty="0" smtClean="0">
                <a:solidFill>
                  <a:srgbClr val="FAC090"/>
                </a:solidFill>
                <a:latin typeface="Perpetua"/>
                <a:cs typeface="Perpetua"/>
              </a:rPr>
              <a:t> </a:t>
            </a:r>
            <a:r>
              <a:rPr lang="en-US" sz="2800" b="1" dirty="0" smtClean="0">
                <a:solidFill>
                  <a:srgbClr val="FAC090"/>
                </a:solidFill>
                <a:latin typeface="Perpetua"/>
                <a:cs typeface="Perpetua"/>
              </a:rPr>
              <a:t>rather than men/women is required,</a:t>
            </a:r>
            <a:r>
              <a:rPr lang="en-US" sz="2800" b="1" dirty="0" smtClean="0">
                <a:solidFill>
                  <a:srgbClr val="E46C0A"/>
                </a:solidFill>
                <a:latin typeface="Perpetua"/>
                <a:cs typeface="Perpetua"/>
              </a:rPr>
              <a:t> </a:t>
            </a:r>
            <a:r>
              <a:rPr lang="en-US" sz="2800" b="1" u="sng" dirty="0" smtClean="0">
                <a:solidFill>
                  <a:srgbClr val="E46C0A"/>
                </a:solidFill>
                <a:latin typeface="Perpetua"/>
                <a:cs typeface="Perpetua"/>
              </a:rPr>
              <a:t>cp. 19:1-3</a:t>
            </a:r>
            <a:r>
              <a:rPr lang="en-US" sz="2800" b="1" dirty="0" smtClean="0">
                <a:solidFill>
                  <a:srgbClr val="E46C0A"/>
                </a:solidFill>
                <a:latin typeface="Perpetua"/>
                <a:cs typeface="Perpetua"/>
              </a:rPr>
              <a:t> </a:t>
            </a:r>
            <a:r>
              <a:rPr lang="en-US" sz="2800" b="1" dirty="0" smtClean="0">
                <a:solidFill>
                  <a:schemeClr val="accent6">
                    <a:lumMod val="60000"/>
                    <a:lumOff val="40000"/>
                  </a:schemeClr>
                </a:solidFill>
                <a:latin typeface="Perpetua"/>
                <a:cs typeface="Perpetua"/>
              </a:rPr>
              <a:t>with</a:t>
            </a:r>
            <a:r>
              <a:rPr lang="en-US" sz="2800" b="1" dirty="0" smtClean="0">
                <a:solidFill>
                  <a:srgbClr val="E46C0A"/>
                </a:solidFill>
                <a:latin typeface="Perpetua"/>
                <a:cs typeface="Perpetua"/>
              </a:rPr>
              <a:t> </a:t>
            </a:r>
            <a:r>
              <a:rPr lang="en-US" sz="2800" b="1" u="sng" dirty="0" smtClean="0">
                <a:solidFill>
                  <a:srgbClr val="E46C0A"/>
                </a:solidFill>
                <a:latin typeface="Perpetua"/>
                <a:cs typeface="Perpetua"/>
              </a:rPr>
              <a:t>17:2,8,14</a:t>
            </a:r>
            <a:r>
              <a:rPr lang="en-US" sz="2800" b="1" dirty="0" smtClean="0">
                <a:solidFill>
                  <a:srgbClr val="E46C0A"/>
                </a:solidFill>
                <a:latin typeface="Perpetua"/>
                <a:cs typeface="Perpetua"/>
              </a:rPr>
              <a:t>; </a:t>
            </a:r>
            <a:r>
              <a:rPr lang="en-US" sz="2800" b="1" u="sng" dirty="0" smtClean="0">
                <a:solidFill>
                  <a:srgbClr val="E46C0A"/>
                </a:solidFill>
                <a:latin typeface="Perpetua"/>
                <a:cs typeface="Perpetua"/>
              </a:rPr>
              <a:t>18:1</a:t>
            </a:r>
            <a:endParaRPr lang="en-US" sz="2800" b="1" dirty="0" smtClean="0">
              <a:solidFill>
                <a:srgbClr val="E46C0A"/>
              </a:solidFill>
              <a:latin typeface="Perpetua"/>
              <a:cs typeface="Perpetua"/>
            </a:endParaRPr>
          </a:p>
          <a:p>
            <a:r>
              <a:rPr lang="en-US" sz="2800" b="1" dirty="0" smtClean="0">
                <a:solidFill>
                  <a:srgbClr val="FAC090"/>
                </a:solidFill>
                <a:latin typeface="Perpetua"/>
                <a:cs typeface="Perpetua"/>
              </a:rPr>
              <a:t>Acting without </a:t>
            </a:r>
            <a:r>
              <a:rPr lang="en-US" sz="2800" b="1" i="1" dirty="0" smtClean="0">
                <a:solidFill>
                  <a:srgbClr val="FAC090"/>
                </a:solidFill>
                <a:latin typeface="Perpetua"/>
                <a:cs typeface="Perpetua"/>
              </a:rPr>
              <a:t>“the word of the Lord” </a:t>
            </a:r>
            <a:r>
              <a:rPr lang="en-US" sz="2800" b="1" dirty="0" smtClean="0">
                <a:solidFill>
                  <a:srgbClr val="FAC090"/>
                </a:solidFill>
                <a:latin typeface="Perpetua"/>
                <a:cs typeface="Perpetua"/>
              </a:rPr>
              <a:t>leads to </a:t>
            </a:r>
            <a:r>
              <a:rPr lang="en-US" sz="2800" b="1" i="1" dirty="0" smtClean="0">
                <a:solidFill>
                  <a:srgbClr val="FAC090"/>
                </a:solidFill>
                <a:latin typeface="Perpetua"/>
                <a:cs typeface="Perpetua"/>
              </a:rPr>
              <a:t>fear, retreat,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despair</a:t>
            </a:r>
            <a:r>
              <a:rPr lang="en-US" sz="2800" b="1" dirty="0" smtClean="0">
                <a:solidFill>
                  <a:srgbClr val="FAC090"/>
                </a:solidFill>
                <a:latin typeface="Perpetua"/>
                <a:cs typeface="Perpetua"/>
              </a:rPr>
              <a:t>, </a:t>
            </a:r>
            <a:r>
              <a:rPr lang="en-US" sz="2800" b="1" u="sng" dirty="0" smtClean="0">
                <a:solidFill>
                  <a:schemeClr val="accent6">
                    <a:lumMod val="75000"/>
                  </a:schemeClr>
                </a:solidFill>
                <a:latin typeface="Perpetua"/>
                <a:cs typeface="Perpetua"/>
              </a:rPr>
              <a:t>vv.3-4</a:t>
            </a:r>
            <a:r>
              <a:rPr lang="en-US" sz="2800" b="1" dirty="0" smtClean="0">
                <a:solidFill>
                  <a:schemeClr val="accent6">
                    <a:lumMod val="75000"/>
                  </a:schemeClr>
                </a:solidFill>
                <a:latin typeface="Perpetua"/>
                <a:cs typeface="Perpetua"/>
              </a:rPr>
              <a:t>; </a:t>
            </a:r>
            <a:r>
              <a:rPr lang="en-US" sz="2800" b="1" u="sng" dirty="0" smtClean="0">
                <a:solidFill>
                  <a:schemeClr val="accent6">
                    <a:lumMod val="75000"/>
                  </a:schemeClr>
                </a:solidFill>
                <a:latin typeface="Perpetua"/>
                <a:cs typeface="Perpetua"/>
              </a:rPr>
              <a:t>cp. 18:40</a:t>
            </a:r>
            <a:r>
              <a:rPr lang="en-US" sz="2800" b="1" dirty="0" smtClean="0">
                <a:solidFill>
                  <a:schemeClr val="accent6">
                    <a:lumMod val="75000"/>
                  </a:schemeClr>
                </a:solidFill>
                <a:latin typeface="Perpetua"/>
                <a:cs typeface="Perpetua"/>
              </a:rPr>
              <a:t>,</a:t>
            </a:r>
            <a:r>
              <a:rPr lang="en-US" sz="2800" b="1" u="sng" dirty="0" smtClean="0">
                <a:solidFill>
                  <a:schemeClr val="accent6">
                    <a:lumMod val="75000"/>
                  </a:schemeClr>
                </a:solidFill>
                <a:latin typeface="Perpetua"/>
                <a:cs typeface="Perpetua"/>
              </a:rPr>
              <a:t> 21-22</a:t>
            </a:r>
            <a:r>
              <a:rPr lang="en-US" sz="2800" b="1" dirty="0" smtClean="0">
                <a:solidFill>
                  <a:schemeClr val="accent6">
                    <a:lumMod val="75000"/>
                  </a:schemeClr>
                </a:solidFill>
                <a:latin typeface="Perpetua"/>
                <a:cs typeface="Perpetua"/>
              </a:rPr>
              <a:t>, </a:t>
            </a:r>
            <a:r>
              <a:rPr lang="en-US" sz="2800" b="1" u="sng" dirty="0" smtClean="0">
                <a:solidFill>
                  <a:schemeClr val="accent6">
                    <a:lumMod val="75000"/>
                  </a:schemeClr>
                </a:solidFill>
                <a:latin typeface="Perpetua"/>
                <a:cs typeface="Perpetua"/>
              </a:rPr>
              <a:t>23-37</a:t>
            </a:r>
            <a:endParaRPr lang="en-US" sz="2800" b="1" dirty="0" smtClean="0">
              <a:solidFill>
                <a:schemeClr val="accent6">
                  <a:lumMod val="75000"/>
                </a:schemeClr>
              </a:solidFill>
              <a:latin typeface="Perpetua"/>
              <a:cs typeface="Perpetua"/>
            </a:endParaRPr>
          </a:p>
          <a:p>
            <a:r>
              <a:rPr lang="en-US" sz="2800" b="1" dirty="0" smtClean="0">
                <a:solidFill>
                  <a:srgbClr val="FAC090"/>
                </a:solidFill>
                <a:latin typeface="Perpetua"/>
                <a:cs typeface="Perpetua"/>
              </a:rPr>
              <a:t>And allows one to </a:t>
            </a:r>
            <a:r>
              <a:rPr lang="en-US" sz="2800" b="1" i="1" dirty="0" smtClean="0">
                <a:solidFill>
                  <a:srgbClr val="FAC090"/>
                </a:solidFill>
                <a:latin typeface="Perpetua"/>
                <a:cs typeface="Perpetua"/>
              </a:rPr>
              <a:t>go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be </a:t>
            </a:r>
            <a:r>
              <a:rPr lang="en-US" sz="2800" b="1" dirty="0" smtClean="0">
                <a:solidFill>
                  <a:srgbClr val="FAC090"/>
                </a:solidFill>
                <a:latin typeface="Perpetua"/>
                <a:cs typeface="Perpetua"/>
              </a:rPr>
              <a:t>where God has not sent, </a:t>
            </a:r>
            <a:r>
              <a:rPr lang="en-US" sz="2800" b="1" i="1" dirty="0" smtClean="0">
                <a:solidFill>
                  <a:srgbClr val="FAC090"/>
                </a:solidFill>
                <a:latin typeface="Perpetua"/>
                <a:cs typeface="Perpetua"/>
              </a:rPr>
              <a:t>doing </a:t>
            </a:r>
            <a:r>
              <a:rPr lang="en-US" sz="2800" b="1" dirty="0" smtClean="0">
                <a:solidFill>
                  <a:srgbClr val="FAC090"/>
                </a:solidFill>
                <a:latin typeface="Perpetua"/>
                <a:cs typeface="Perpetua"/>
              </a:rPr>
              <a:t>what God hasn’t commanded, </a:t>
            </a:r>
            <a:r>
              <a:rPr lang="en-US" sz="2800" b="1" u="sng" dirty="0" smtClean="0">
                <a:solidFill>
                  <a:schemeClr val="accent6">
                    <a:lumMod val="75000"/>
                  </a:schemeClr>
                </a:solidFill>
                <a:latin typeface="Perpetua"/>
                <a:cs typeface="Perpetua"/>
              </a:rPr>
              <a:t>vv.3, 8-9,13,15</a:t>
            </a:r>
            <a:endParaRPr lang="en-US" sz="2800" b="1" dirty="0" smtClean="0">
              <a:solidFill>
                <a:schemeClr val="accent6">
                  <a:lumMod val="75000"/>
                </a:schemeClr>
              </a:solidFill>
              <a:latin typeface="Perpetua"/>
              <a:cs typeface="Perpetua"/>
            </a:endParaRPr>
          </a:p>
          <a:p>
            <a:r>
              <a:rPr lang="en-US" sz="2800" b="1" dirty="0" smtClean="0">
                <a:solidFill>
                  <a:srgbClr val="FAC090"/>
                </a:solidFill>
                <a:latin typeface="Perpetua"/>
                <a:cs typeface="Perpetua"/>
              </a:rPr>
              <a:t>God has plans, power, and allies even if </a:t>
            </a:r>
            <a:r>
              <a:rPr lang="en-US" sz="2800" b="1" i="1" dirty="0" smtClean="0">
                <a:solidFill>
                  <a:srgbClr val="FAC090"/>
                </a:solidFill>
                <a:latin typeface="Perpetua"/>
                <a:cs typeface="Perpetua"/>
              </a:rPr>
              <a:t>we don’t see </a:t>
            </a:r>
            <a:r>
              <a:rPr lang="en-US" sz="2800" b="1" dirty="0" smtClean="0">
                <a:solidFill>
                  <a:srgbClr val="FAC090"/>
                </a:solidFill>
                <a:latin typeface="Perpetua"/>
                <a:cs typeface="Perpetua"/>
              </a:rPr>
              <a:t>them</a:t>
            </a:r>
            <a:r>
              <a:rPr lang="en-US" sz="2800" b="1" i="1" dirty="0" smtClean="0">
                <a:solidFill>
                  <a:srgbClr val="FAC090"/>
                </a:solidFill>
                <a:latin typeface="Perpetua"/>
                <a:cs typeface="Perpetua"/>
              </a:rPr>
              <a:t>,</a:t>
            </a:r>
            <a:r>
              <a:rPr lang="en-US" sz="2800" b="1" i="1" dirty="0" smtClean="0">
                <a:solidFill>
                  <a:schemeClr val="accent6">
                    <a:lumMod val="75000"/>
                  </a:schemeClr>
                </a:solidFill>
                <a:latin typeface="Perpetua"/>
                <a:cs typeface="Perpetua"/>
              </a:rPr>
              <a:t> </a:t>
            </a:r>
            <a:r>
              <a:rPr lang="en-US" sz="2800" b="1" u="sng" dirty="0" smtClean="0">
                <a:solidFill>
                  <a:schemeClr val="accent6">
                    <a:lumMod val="75000"/>
                  </a:schemeClr>
                </a:solidFill>
                <a:latin typeface="Perpetua"/>
                <a:cs typeface="Perpetua"/>
              </a:rPr>
              <a:t>vv.15-18</a:t>
            </a:r>
            <a:endParaRPr lang="en-US" sz="2800" b="1" dirty="0" smtClean="0">
              <a:solidFill>
                <a:schemeClr val="accent6">
                  <a:lumMod val="60000"/>
                  <a:lumOff val="40000"/>
                </a:schemeClr>
              </a:solidFill>
              <a:latin typeface="Perpetua"/>
              <a:cs typeface="Perpetua"/>
            </a:endParaRPr>
          </a:p>
          <a:p>
            <a:pPr marL="0" indent="0" algn="ctr">
              <a:buNone/>
            </a:pPr>
            <a:r>
              <a:rPr lang="en-US" sz="2800" b="1" i="1" dirty="0" smtClean="0">
                <a:solidFill>
                  <a:srgbClr val="E46C0A"/>
                </a:solidFill>
                <a:latin typeface="Perpetua"/>
                <a:cs typeface="Perpetua"/>
              </a:rPr>
              <a:t>Listen </a:t>
            </a:r>
            <a:r>
              <a:rPr lang="en-US" sz="2800" b="1" dirty="0" smtClean="0">
                <a:solidFill>
                  <a:srgbClr val="E46C0A"/>
                </a:solidFill>
                <a:latin typeface="Perpetua"/>
                <a:cs typeface="Perpetua"/>
              </a:rPr>
              <a:t>to God; </a:t>
            </a:r>
            <a:r>
              <a:rPr lang="en-US" sz="2800" b="1" i="1" dirty="0" smtClean="0">
                <a:solidFill>
                  <a:srgbClr val="E46C0A"/>
                </a:solidFill>
                <a:latin typeface="Perpetua"/>
                <a:cs typeface="Perpetua"/>
              </a:rPr>
              <a:t>Act </a:t>
            </a:r>
            <a:r>
              <a:rPr lang="en-US" sz="2800" b="1" dirty="0" smtClean="0">
                <a:solidFill>
                  <a:srgbClr val="E46C0A"/>
                </a:solidFill>
                <a:latin typeface="Perpetua"/>
                <a:cs typeface="Perpetua"/>
              </a:rPr>
              <a:t>when, where, and how He says;  	</a:t>
            </a:r>
            <a:r>
              <a:rPr lang="en-US" sz="2800" b="1" i="1" dirty="0" smtClean="0">
                <a:solidFill>
                  <a:srgbClr val="E46C0A"/>
                </a:solidFill>
                <a:latin typeface="Perpetua"/>
                <a:cs typeface="Perpetua"/>
              </a:rPr>
              <a:t>Trust</a:t>
            </a:r>
            <a:r>
              <a:rPr lang="en-US" sz="2800" b="1" dirty="0" smtClean="0">
                <a:solidFill>
                  <a:srgbClr val="E46C0A"/>
                </a:solidFill>
                <a:latin typeface="Perpetua"/>
                <a:cs typeface="Perpetua"/>
              </a:rPr>
              <a:t> Him always.</a:t>
            </a: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5911" t="34629" r="30411" b="39312"/>
          <a:stretch/>
        </p:blipFill>
        <p:spPr>
          <a:xfrm>
            <a:off x="8271309" y="5706627"/>
            <a:ext cx="872691" cy="1108019"/>
          </a:xfrm>
          <a:prstGeom prst="rect">
            <a:avLst/>
          </a:prstGeom>
        </p:spPr>
      </p:pic>
    </p:spTree>
    <p:extLst>
      <p:ext uri="{BB962C8B-B14F-4D97-AF65-F5344CB8AC3E}">
        <p14:creationId xmlns:p14="http://schemas.microsoft.com/office/powerpoint/2010/main" val="2479786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119887" cy="1245813"/>
          </a:xfrm>
        </p:spPr>
        <p:txBody>
          <a:bodyPr>
            <a:normAutofit/>
          </a:bodyPr>
          <a:lstStyle/>
          <a:p>
            <a:r>
              <a:rPr lang="en-US" sz="3200" b="1" dirty="0" smtClean="0">
                <a:solidFill>
                  <a:schemeClr val="accent6">
                    <a:lumMod val="60000"/>
                    <a:lumOff val="40000"/>
                  </a:schemeClr>
                </a:solidFill>
                <a:latin typeface="Perpetua Titling MT"/>
                <a:cs typeface="Perpetua Titling MT"/>
              </a:rPr>
              <a:t>Holy Alone: </a:t>
            </a:r>
            <a:r>
              <a:rPr lang="en-US" sz="3600" b="1" dirty="0" smtClean="0">
                <a:solidFill>
                  <a:srgbClr val="E46C0A"/>
                </a:solidFill>
                <a:latin typeface="Perpetua"/>
                <a:cs typeface="Perpetua"/>
              </a:rPr>
              <a:t>Lessons for Holiness from the Life of Elijah,  </a:t>
            </a:r>
            <a:r>
              <a:rPr lang="en-US" sz="3600" u="sng" dirty="0" smtClean="0">
                <a:solidFill>
                  <a:srgbClr val="FAC090"/>
                </a:solidFill>
                <a:latin typeface="Perpetua"/>
                <a:cs typeface="Perpetua"/>
              </a:rPr>
              <a:t>1Kings 17 - 19</a:t>
            </a:r>
            <a:endParaRPr lang="en-US" sz="3600" dirty="0">
              <a:solidFill>
                <a:srgbClr val="FAC090"/>
              </a:solidFill>
              <a:latin typeface="Perpetua"/>
              <a:cs typeface="Perpetua"/>
            </a:endParaRPr>
          </a:p>
        </p:txBody>
      </p:sp>
      <p:sp>
        <p:nvSpPr>
          <p:cNvPr id="3" name="Subtitle 2"/>
          <p:cNvSpPr>
            <a:spLocks noGrp="1"/>
          </p:cNvSpPr>
          <p:nvPr>
            <p:ph idx="1"/>
          </p:nvPr>
        </p:nvSpPr>
        <p:spPr>
          <a:xfrm>
            <a:off x="280368" y="1301750"/>
            <a:ext cx="8427070" cy="5556250"/>
          </a:xfrm>
        </p:spPr>
        <p:txBody>
          <a:bodyPr>
            <a:noAutofit/>
          </a:bodyPr>
          <a:lstStyle/>
          <a:p>
            <a:pPr marL="0" indent="0">
              <a:buNone/>
            </a:pPr>
            <a:r>
              <a:rPr lang="en-US" sz="2800" b="1" dirty="0" smtClean="0">
                <a:solidFill>
                  <a:schemeClr val="accent6">
                    <a:lumMod val="60000"/>
                    <a:lumOff val="40000"/>
                  </a:schemeClr>
                </a:solidFill>
                <a:latin typeface="Perpetua"/>
                <a:cs typeface="Perpetua"/>
              </a:rPr>
              <a:t>Take-home points:</a:t>
            </a:r>
            <a:endParaRPr lang="en-US" sz="2800" b="1" dirty="0" smtClean="0">
              <a:solidFill>
                <a:srgbClr val="E46C0A"/>
              </a:solidFill>
              <a:latin typeface="Perpetua"/>
              <a:cs typeface="Perpetua"/>
            </a:endParaRPr>
          </a:p>
          <a:p>
            <a:r>
              <a:rPr lang="en-US" sz="2800" b="1" dirty="0" smtClean="0">
                <a:solidFill>
                  <a:srgbClr val="FAC090"/>
                </a:solidFill>
                <a:latin typeface="Perpetua"/>
                <a:cs typeface="Perpetua"/>
              </a:rPr>
              <a:t>Elijah teaches how to be </a:t>
            </a:r>
            <a:r>
              <a:rPr lang="en-US" sz="2800" b="1" dirty="0" smtClean="0">
                <a:solidFill>
                  <a:srgbClr val="E46C0A"/>
                </a:solidFill>
                <a:latin typeface="Perpetua"/>
                <a:cs typeface="Perpetua"/>
              </a:rPr>
              <a:t>HOLY </a:t>
            </a:r>
            <a:r>
              <a:rPr lang="en-US" sz="2800" b="1" dirty="0" smtClean="0">
                <a:solidFill>
                  <a:srgbClr val="FAC090"/>
                </a:solidFill>
                <a:latin typeface="Perpetua"/>
                <a:cs typeface="Perpetua"/>
              </a:rPr>
              <a:t>and act</a:t>
            </a:r>
            <a:r>
              <a:rPr lang="en-US" sz="2800" b="1" dirty="0" smtClean="0">
                <a:solidFill>
                  <a:srgbClr val="E46C0A"/>
                </a:solidFill>
                <a:latin typeface="Perpetua"/>
                <a:cs typeface="Perpetua"/>
              </a:rPr>
              <a:t> </a:t>
            </a:r>
            <a:r>
              <a:rPr lang="en-US" sz="2800" b="1" dirty="0" smtClean="0">
                <a:solidFill>
                  <a:srgbClr val="E46C0A"/>
                </a:solidFill>
                <a:latin typeface="Perpetua"/>
                <a:cs typeface="Perpetua"/>
              </a:rPr>
              <a:t>ALONE </a:t>
            </a:r>
            <a:r>
              <a:rPr lang="en-US" sz="2800" b="1" dirty="0" smtClean="0">
                <a:solidFill>
                  <a:srgbClr val="FAC090"/>
                </a:solidFill>
                <a:latin typeface="Perpetua"/>
                <a:cs typeface="Perpetua"/>
              </a:rPr>
              <a:t>through </a:t>
            </a:r>
            <a:r>
              <a:rPr lang="en-US" sz="2800" b="1" i="1" dirty="0" smtClean="0">
                <a:solidFill>
                  <a:srgbClr val="FAC090"/>
                </a:solidFill>
                <a:latin typeface="Perpetua"/>
                <a:cs typeface="Perpetua"/>
              </a:rPr>
              <a:t>spiritual-mindedness, strong faith, patient contentment, trust, obedience </a:t>
            </a:r>
            <a:r>
              <a:rPr lang="en-US" sz="2800" b="1" dirty="0" smtClean="0">
                <a:solidFill>
                  <a:srgbClr val="FAC090"/>
                </a:solidFill>
                <a:latin typeface="Perpetua"/>
                <a:cs typeface="Perpetua"/>
              </a:rPr>
              <a:t>and</a:t>
            </a:r>
            <a:r>
              <a:rPr lang="en-US" sz="2800" b="1" i="1" dirty="0" smtClean="0">
                <a:solidFill>
                  <a:srgbClr val="FAC090"/>
                </a:solidFill>
                <a:latin typeface="Perpetua"/>
                <a:cs typeface="Perpetua"/>
              </a:rPr>
              <a:t> prayer </a:t>
            </a:r>
            <a:r>
              <a:rPr lang="en-US" sz="2800" b="1" dirty="0" smtClean="0">
                <a:solidFill>
                  <a:srgbClr val="FAC090"/>
                </a:solidFill>
                <a:latin typeface="Perpetua"/>
                <a:cs typeface="Perpetua"/>
              </a:rPr>
              <a:t>coupled with </a:t>
            </a:r>
            <a:r>
              <a:rPr lang="en-US" sz="2800" b="1" i="1" dirty="0" smtClean="0">
                <a:solidFill>
                  <a:srgbClr val="FAC090"/>
                </a:solidFill>
                <a:latin typeface="Perpetua"/>
                <a:cs typeface="Perpetua"/>
              </a:rPr>
              <a:t> courage, boldness,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humility.  </a:t>
            </a:r>
            <a:endParaRPr lang="en-US" sz="2800" b="1" dirty="0" smtClean="0">
              <a:solidFill>
                <a:srgbClr val="E46C0A"/>
              </a:solidFill>
              <a:latin typeface="Perpetua"/>
              <a:cs typeface="Perpetua"/>
            </a:endParaRPr>
          </a:p>
          <a:p>
            <a:r>
              <a:rPr lang="en-US" sz="2800" b="1" dirty="0" smtClean="0">
                <a:solidFill>
                  <a:srgbClr val="FAC090"/>
                </a:solidFill>
                <a:latin typeface="Perpetua"/>
                <a:cs typeface="Perpetua"/>
              </a:rPr>
              <a:t>However, </a:t>
            </a:r>
            <a:r>
              <a:rPr lang="en-US" sz="2800" b="1" dirty="0" smtClean="0">
                <a:solidFill>
                  <a:srgbClr val="FAC090"/>
                </a:solidFill>
                <a:latin typeface="Perpetua"/>
                <a:cs typeface="Perpetua"/>
              </a:rPr>
              <a:t>Elijah was </a:t>
            </a:r>
            <a:r>
              <a:rPr lang="en-US" sz="2800" b="1" dirty="0" smtClean="0">
                <a:solidFill>
                  <a:srgbClr val="E46C0A"/>
                </a:solidFill>
                <a:latin typeface="Perpetua"/>
                <a:cs typeface="Perpetua"/>
              </a:rPr>
              <a:t>ALONE </a:t>
            </a:r>
            <a:r>
              <a:rPr lang="en-US" sz="2800" b="1" u="sng" dirty="0" smtClean="0">
                <a:solidFill>
                  <a:srgbClr val="E46C0A"/>
                </a:solidFill>
                <a:latin typeface="Perpetua"/>
                <a:cs typeface="Perpetua"/>
              </a:rPr>
              <a:t>but not</a:t>
            </a:r>
            <a:r>
              <a:rPr lang="en-US" sz="2800" b="1" dirty="0" smtClean="0">
                <a:solidFill>
                  <a:srgbClr val="E46C0A"/>
                </a:solidFill>
                <a:latin typeface="Perpetua"/>
                <a:cs typeface="Perpetua"/>
              </a:rPr>
              <a:t> HOLY </a:t>
            </a:r>
            <a:r>
              <a:rPr lang="en-US" sz="2800" b="1" dirty="0" smtClean="0">
                <a:solidFill>
                  <a:srgbClr val="FAC090"/>
                </a:solidFill>
                <a:latin typeface="Perpetua"/>
                <a:cs typeface="Perpetua"/>
              </a:rPr>
              <a:t>when he </a:t>
            </a:r>
            <a:r>
              <a:rPr lang="en-US" sz="2800" b="1" i="1" dirty="0" smtClean="0">
                <a:solidFill>
                  <a:srgbClr val="FAC090"/>
                </a:solidFill>
                <a:latin typeface="Perpetua"/>
                <a:cs typeface="Perpetua"/>
              </a:rPr>
              <a:t>listened to men rather than God, acted without God’s command,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saw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thought </a:t>
            </a:r>
            <a:r>
              <a:rPr lang="en-US" sz="2800" b="1" dirty="0" smtClean="0">
                <a:solidFill>
                  <a:srgbClr val="FAC090"/>
                </a:solidFill>
                <a:latin typeface="Perpetua"/>
                <a:cs typeface="Perpetua"/>
              </a:rPr>
              <a:t>on his own w/o faith!</a:t>
            </a:r>
          </a:p>
          <a:p>
            <a:r>
              <a:rPr lang="en-US" sz="2800" b="1" dirty="0" smtClean="0">
                <a:solidFill>
                  <a:srgbClr val="FAC090"/>
                </a:solidFill>
                <a:latin typeface="Perpetua"/>
                <a:cs typeface="Perpetua"/>
              </a:rPr>
              <a:t>Even when we go astray into despair, God does not </a:t>
            </a:r>
            <a:r>
              <a:rPr lang="en-US" sz="2800" b="1" i="1" dirty="0" smtClean="0">
                <a:solidFill>
                  <a:srgbClr val="FAC090"/>
                </a:solidFill>
                <a:latin typeface="Perpetua"/>
                <a:cs typeface="Perpetua"/>
              </a:rPr>
              <a:t>forget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abandon, </a:t>
            </a:r>
            <a:r>
              <a:rPr lang="en-US" sz="2800" b="1" dirty="0" smtClean="0">
                <a:solidFill>
                  <a:srgbClr val="FAC090"/>
                </a:solidFill>
                <a:latin typeface="Perpetua"/>
                <a:cs typeface="Perpetua"/>
              </a:rPr>
              <a:t>but instead </a:t>
            </a:r>
            <a:r>
              <a:rPr lang="en-US" sz="2800" b="1" i="1" dirty="0" smtClean="0">
                <a:solidFill>
                  <a:srgbClr val="FAC090"/>
                </a:solidFill>
                <a:latin typeface="Perpetua"/>
                <a:cs typeface="Perpetua"/>
              </a:rPr>
              <a:t>comforts </a:t>
            </a:r>
            <a:r>
              <a:rPr lang="en-US" sz="2800" b="1" dirty="0" smtClean="0">
                <a:solidFill>
                  <a:srgbClr val="FAC090"/>
                </a:solidFill>
                <a:latin typeface="Perpetua"/>
                <a:cs typeface="Perpetua"/>
              </a:rPr>
              <a:t>and </a:t>
            </a:r>
            <a:r>
              <a:rPr lang="en-US" sz="2800" b="1" i="1" dirty="0" smtClean="0">
                <a:solidFill>
                  <a:srgbClr val="FAC090"/>
                </a:solidFill>
                <a:latin typeface="Perpetua"/>
                <a:cs typeface="Perpetua"/>
              </a:rPr>
              <a:t>strengthens, </a:t>
            </a:r>
            <a:r>
              <a:rPr lang="en-US" sz="2800" b="1" u="sng" dirty="0" smtClean="0">
                <a:solidFill>
                  <a:srgbClr val="E46C0A"/>
                </a:solidFill>
                <a:latin typeface="Perpetua"/>
                <a:cs typeface="Perpetua"/>
              </a:rPr>
              <a:t>19:5-8</a:t>
            </a:r>
            <a:r>
              <a:rPr lang="en-US" sz="2800" b="1" dirty="0" smtClean="0">
                <a:solidFill>
                  <a:srgbClr val="FAC090"/>
                </a:solidFill>
                <a:latin typeface="Perpetua"/>
                <a:cs typeface="Perpetua"/>
              </a:rPr>
              <a:t>, and </a:t>
            </a:r>
            <a:r>
              <a:rPr lang="en-US" sz="2800" b="1" u="sng" dirty="0" smtClean="0">
                <a:solidFill>
                  <a:srgbClr val="E46C0A"/>
                </a:solidFill>
                <a:latin typeface="Perpetua"/>
                <a:cs typeface="Perpetua"/>
              </a:rPr>
              <a:t>19:11-15a</a:t>
            </a:r>
            <a:r>
              <a:rPr lang="en-US" sz="2800" b="1" dirty="0" smtClean="0">
                <a:solidFill>
                  <a:srgbClr val="FAC090"/>
                </a:solidFill>
                <a:latin typeface="Perpetua"/>
                <a:cs typeface="Perpetua"/>
              </a:rPr>
              <a:t>.</a:t>
            </a:r>
          </a:p>
          <a:p>
            <a:r>
              <a:rPr lang="en-US" sz="2800" b="1" dirty="0" smtClean="0">
                <a:solidFill>
                  <a:srgbClr val="FAC090"/>
                </a:solidFill>
                <a:latin typeface="Perpetua"/>
                <a:cs typeface="Perpetua"/>
              </a:rPr>
              <a:t>It’s never “over” until God says so, </a:t>
            </a:r>
            <a:r>
              <a:rPr lang="en-US" sz="2800" b="1" u="sng" dirty="0" smtClean="0">
                <a:solidFill>
                  <a:srgbClr val="E46C0A"/>
                </a:solidFill>
                <a:latin typeface="Perpetua"/>
                <a:cs typeface="Perpetua"/>
              </a:rPr>
              <a:t>19:15b-21</a:t>
            </a:r>
            <a:r>
              <a:rPr lang="en-US" sz="2800" b="1" dirty="0" smtClean="0">
                <a:solidFill>
                  <a:srgbClr val="FAC090"/>
                </a:solidFill>
                <a:latin typeface="Perpetua"/>
                <a:cs typeface="Perpetua"/>
              </a:rPr>
              <a:t>.</a:t>
            </a:r>
            <a:endParaRPr lang="en-US" sz="2800" b="1" dirty="0" smtClean="0">
              <a:solidFill>
                <a:schemeClr val="accent6">
                  <a:lumMod val="60000"/>
                  <a:lumOff val="40000"/>
                </a:schemeClr>
              </a:solidFill>
              <a:latin typeface="Perpetua"/>
              <a:cs typeface="Perpetua"/>
            </a:endParaRPr>
          </a:p>
        </p:txBody>
      </p:sp>
      <p:pic>
        <p:nvPicPr>
          <p:cNvPr id="4" name="Picture 3" descr="holy2.jpg"/>
          <p:cNvPicPr>
            <a:picLocks noChangeAspect="1"/>
          </p:cNvPicPr>
          <p:nvPr/>
        </p:nvPicPr>
        <p:blipFill rotWithShape="1">
          <a:blip r:embed="rId3">
            <a:extLst>
              <a:ext uri="{28A0092B-C50C-407E-A947-70E740481C1C}">
                <a14:useLocalDpi xmlns:a14="http://schemas.microsoft.com/office/drawing/2010/main" val="0"/>
              </a:ext>
            </a:extLst>
          </a:blip>
          <a:srcRect l="55911" t="34629" r="30411" b="39312"/>
          <a:stretch/>
        </p:blipFill>
        <p:spPr>
          <a:xfrm>
            <a:off x="8271309" y="5706627"/>
            <a:ext cx="872691" cy="1108019"/>
          </a:xfrm>
          <a:prstGeom prst="rect">
            <a:avLst/>
          </a:prstGeom>
        </p:spPr>
      </p:pic>
      <p:sp>
        <p:nvSpPr>
          <p:cNvPr id="5" name="TextBox 4"/>
          <p:cNvSpPr txBox="1"/>
          <p:nvPr/>
        </p:nvSpPr>
        <p:spPr>
          <a:xfrm>
            <a:off x="3270250" y="1301749"/>
            <a:ext cx="4929622" cy="523220"/>
          </a:xfrm>
          <a:prstGeom prst="rect">
            <a:avLst/>
          </a:prstGeom>
          <a:noFill/>
        </p:spPr>
        <p:txBody>
          <a:bodyPr wrap="square" rtlCol="0">
            <a:spAutoFit/>
          </a:bodyPr>
          <a:lstStyle/>
          <a:p>
            <a:r>
              <a:rPr lang="en-US" sz="2800" b="1" dirty="0" smtClean="0">
                <a:solidFill>
                  <a:srgbClr val="FAC090"/>
                </a:solidFill>
                <a:latin typeface="Perpetua"/>
                <a:cs typeface="Perpetua"/>
              </a:rPr>
              <a:t>One is </a:t>
            </a:r>
            <a:r>
              <a:rPr lang="en-US" sz="2800" b="1" dirty="0" smtClean="0">
                <a:solidFill>
                  <a:srgbClr val="E46C0A"/>
                </a:solidFill>
                <a:latin typeface="Perpetua"/>
                <a:cs typeface="Perpetua"/>
              </a:rPr>
              <a:t>never ALONE </a:t>
            </a:r>
            <a:r>
              <a:rPr lang="en-US" sz="2800" b="1" u="sng" dirty="0" smtClean="0">
                <a:solidFill>
                  <a:srgbClr val="FAC090"/>
                </a:solidFill>
                <a:latin typeface="Perpetua"/>
                <a:cs typeface="Perpetua"/>
              </a:rPr>
              <a:t>and</a:t>
            </a:r>
            <a:r>
              <a:rPr lang="en-US" sz="2800" b="1" dirty="0" smtClean="0">
                <a:solidFill>
                  <a:srgbClr val="E46C0A"/>
                </a:solidFill>
                <a:latin typeface="Perpetua"/>
                <a:cs typeface="Perpetua"/>
              </a:rPr>
              <a:t> HOLY!</a:t>
            </a:r>
            <a:endParaRPr lang="en-US" sz="2800" b="1" dirty="0">
              <a:solidFill>
                <a:srgbClr val="FAC090"/>
              </a:solidFill>
              <a:latin typeface="Perpetua"/>
              <a:cs typeface="Perpetua"/>
            </a:endParaRPr>
          </a:p>
        </p:txBody>
      </p:sp>
    </p:spTree>
    <p:extLst>
      <p:ext uri="{BB962C8B-B14F-4D97-AF65-F5344CB8AC3E}">
        <p14:creationId xmlns:p14="http://schemas.microsoft.com/office/powerpoint/2010/main" val="2808404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5" dur="1000" fill="hold"/>
                                        <p:tgtEl>
                                          <p:spTgt spid="5"/>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466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4561</TotalTime>
  <Words>1564</Words>
  <Application>Microsoft Macintosh PowerPoint</Application>
  <PresentationFormat>On-screen Show (4:3)</PresentationFormat>
  <Paragraphs>67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Holy Alone: Being Holy When Others Are Not</vt:lpstr>
      <vt:lpstr>Holy Alone: Lessons for Holiness from the Life of Elijah,  1Kings 17 - 19</vt:lpstr>
      <vt:lpstr>Holy Alone: Lessons for Holiness from the Life of Elijah,  1Kings 17 - 19</vt:lpstr>
      <vt:lpstr>Holy Alone: Lessons for Holiness from the Life of Elijah,  1Kings 17 - 19</vt:lpstr>
      <vt:lpstr>Holy Alone: Lessons for Holiness from the Life of Elijah,  1Kings 17 - 19</vt:lpstr>
      <vt:lpstr>Holy Alone: Lessons for Holiness from the Life of Elijah,  1Kings 17 - 19</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Holy When Others Are Not</dc:title>
  <dc:creator>Philip Strong</dc:creator>
  <cp:lastModifiedBy>Philip Strong</cp:lastModifiedBy>
  <cp:revision>39</cp:revision>
  <cp:lastPrinted>2017-06-04T21:01:39Z</cp:lastPrinted>
  <dcterms:created xsi:type="dcterms:W3CDTF">2015-07-24T17:18:54Z</dcterms:created>
  <dcterms:modified xsi:type="dcterms:W3CDTF">2017-06-04T21:07:38Z</dcterms:modified>
</cp:coreProperties>
</file>