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13"/>
  </p:notesMasterIdLst>
  <p:handoutMasterIdLst>
    <p:handoutMasterId r:id="rId14"/>
  </p:handoutMasterIdLst>
  <p:sldIdLst>
    <p:sldId id="256" r:id="rId3"/>
    <p:sldId id="257" r:id="rId4"/>
    <p:sldId id="258" r:id="rId5"/>
    <p:sldId id="260" r:id="rId6"/>
    <p:sldId id="261" r:id="rId7"/>
    <p:sldId id="262" r:id="rId8"/>
    <p:sldId id="263" r:id="rId9"/>
    <p:sldId id="264" r:id="rId10"/>
    <p:sldId id="265"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3" autoAdjust="0"/>
    <p:restoredTop sz="80175" autoAdjust="0"/>
  </p:normalViewPr>
  <p:slideViewPr>
    <p:cSldViewPr snapToGrid="0" snapToObjects="1">
      <p:cViewPr>
        <p:scale>
          <a:sx n="161" d="100"/>
          <a:sy n="161" d="100"/>
        </p:scale>
        <p:origin x="-80"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12707F-3607-0046-86C0-762D5083D212}" type="datetimeFigureOut">
              <a:rPr lang="en-US" smtClean="0"/>
              <a:t>3/29/17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54B61D-D832-C744-8214-93365E45B177}" type="slidenum">
              <a:rPr lang="en-US" smtClean="0"/>
              <a:t>‹#›</a:t>
            </a:fld>
            <a:endParaRPr lang="en-US"/>
          </a:p>
        </p:txBody>
      </p:sp>
    </p:spTree>
    <p:extLst>
      <p:ext uri="{BB962C8B-B14F-4D97-AF65-F5344CB8AC3E}">
        <p14:creationId xmlns:p14="http://schemas.microsoft.com/office/powerpoint/2010/main" val="2852426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15947-7208-6041-AF59-507AB4CDBA9D}" type="datetimeFigureOut">
              <a:rPr lang="en-US" smtClean="0"/>
              <a:t>3/29/17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EA9A28-F912-5846-9A13-D71C0B2C6157}" type="slidenum">
              <a:rPr lang="en-US" smtClean="0"/>
              <a:t>‹#›</a:t>
            </a:fld>
            <a:endParaRPr lang="en-US"/>
          </a:p>
        </p:txBody>
      </p:sp>
    </p:spTree>
    <p:extLst>
      <p:ext uri="{BB962C8B-B14F-4D97-AF65-F5344CB8AC3E}">
        <p14:creationId xmlns:p14="http://schemas.microsoft.com/office/powerpoint/2010/main" val="32463225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EA9A28-F912-5846-9A13-D71C0B2C6157}" type="slidenum">
              <a:rPr lang="en-US" smtClean="0"/>
              <a:t>1</a:t>
            </a:fld>
            <a:endParaRPr lang="en-US"/>
          </a:p>
        </p:txBody>
      </p:sp>
    </p:spTree>
    <p:extLst>
      <p:ext uri="{BB962C8B-B14F-4D97-AF65-F5344CB8AC3E}">
        <p14:creationId xmlns:p14="http://schemas.microsoft.com/office/powerpoint/2010/main" val="411253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5163CE-EC3C-E24E-A04C-E19D2EAC3BEF}"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23455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Salvation through</a:t>
            </a:r>
            <a:r>
              <a:rPr lang="en-US" baseline="0" dirty="0" smtClean="0"/>
              <a:t> Jesus Christ for all mankind.</a:t>
            </a:r>
          </a:p>
          <a:p>
            <a:pPr marL="228600" indent="-228600">
              <a:buAutoNum type="arabicPeriod"/>
            </a:pPr>
            <a:r>
              <a:rPr lang="en-US" baseline="0" dirty="0" smtClean="0"/>
              <a:t>There is no letter to the Southport Church of Christ; we must interpret the books of the Bible in light of their original recipients.</a:t>
            </a:r>
          </a:p>
          <a:p>
            <a:pPr marL="228600" indent="-228600">
              <a:buAutoNum type="arabicPeriod"/>
            </a:pPr>
            <a:r>
              <a:rPr lang="en-US" baseline="0" dirty="0" smtClean="0"/>
              <a:t>“Context” may be one verse above and below; or the paragraph; or the chapter; or everything in the book previous ( </a:t>
            </a:r>
            <a:r>
              <a:rPr lang="en-US" u="sng" baseline="0" dirty="0" smtClean="0"/>
              <a:t>Rom.</a:t>
            </a:r>
            <a:r>
              <a:rPr lang="en-US" u="none" baseline="0" dirty="0" smtClean="0"/>
              <a:t>)</a:t>
            </a:r>
            <a:r>
              <a:rPr lang="en-US" baseline="0" dirty="0" smtClean="0"/>
              <a:t>; or everything in the Bible previous (</a:t>
            </a:r>
            <a:r>
              <a:rPr lang="en-US" u="sng" baseline="0" dirty="0" smtClean="0"/>
              <a:t>Heb.</a:t>
            </a:r>
            <a:r>
              <a:rPr lang="en-US" u="none" baseline="0" dirty="0" smtClean="0"/>
              <a:t> or </a:t>
            </a:r>
            <a:r>
              <a:rPr lang="en-US" u="sng" baseline="0" dirty="0" smtClean="0"/>
              <a:t>Rev</a:t>
            </a:r>
            <a:r>
              <a:rPr lang="en-US" u="none" baseline="0" dirty="0" smtClean="0"/>
              <a:t>)</a:t>
            </a:r>
            <a:r>
              <a:rPr lang="en-US" baseline="0" dirty="0" smtClean="0"/>
              <a:t> </a:t>
            </a:r>
          </a:p>
          <a:p>
            <a:pPr marL="228600" indent="-228600">
              <a:buAutoNum type="arabicPeriod"/>
            </a:pPr>
            <a:r>
              <a:rPr lang="en-US" baseline="0" dirty="0" smtClean="0"/>
              <a:t>Assume passage is literal unless context or content dictate otherwise.</a:t>
            </a:r>
          </a:p>
          <a:p>
            <a:pPr marL="228600" indent="-228600">
              <a:buAutoNum type="arabicPeriod"/>
            </a:pPr>
            <a:r>
              <a:rPr lang="en-US" baseline="0" dirty="0" smtClean="0"/>
              <a:t>40 writers of different cultures, languages, occupations, and times over a span of nearly 1600 years telling a single story without contradiction demand </a:t>
            </a:r>
            <a:r>
              <a:rPr lang="en-US" i="1" baseline="0" dirty="0" smtClean="0"/>
              <a:t>inspiration </a:t>
            </a:r>
            <a:r>
              <a:rPr lang="en-US" i="0" baseline="0" dirty="0" smtClean="0"/>
              <a:t>from God.</a:t>
            </a:r>
          </a:p>
          <a:p>
            <a:pPr marL="228600" indent="-228600">
              <a:buAutoNum type="arabicPeriod"/>
            </a:pPr>
            <a:r>
              <a:rPr lang="en-US" i="0" baseline="0" dirty="0" smtClean="0"/>
              <a:t>Literal of </a:t>
            </a:r>
            <a:r>
              <a:rPr lang="en-US" i="1" baseline="0" dirty="0" smtClean="0"/>
              <a:t>“rightly divide” </a:t>
            </a:r>
            <a:r>
              <a:rPr lang="en-US" i="0" baseline="0" dirty="0" smtClean="0"/>
              <a:t>or </a:t>
            </a:r>
            <a:r>
              <a:rPr lang="en-US" i="1" baseline="0" dirty="0" smtClean="0"/>
              <a:t>“handle accurately”- </a:t>
            </a:r>
            <a:r>
              <a:rPr lang="en-US" i="0" baseline="0" dirty="0" smtClean="0"/>
              <a:t>must follow the lines of division between Old and New, and </a:t>
            </a:r>
            <a:r>
              <a:rPr lang="en-US" i="1" baseline="0" dirty="0" smtClean="0"/>
              <a:t>who </a:t>
            </a:r>
            <a:r>
              <a:rPr lang="en-US" i="0" baseline="0" dirty="0" smtClean="0"/>
              <a:t>is writing </a:t>
            </a:r>
            <a:r>
              <a:rPr lang="en-US" i="1" baseline="0" dirty="0" smtClean="0"/>
              <a:t>to whom</a:t>
            </a:r>
            <a:r>
              <a:rPr lang="en-US" i="0" baseline="0" dirty="0" smtClean="0"/>
              <a:t> and for </a:t>
            </a:r>
            <a:r>
              <a:rPr lang="en-US" i="1" baseline="0" dirty="0" smtClean="0"/>
              <a:t>what </a:t>
            </a:r>
            <a:r>
              <a:rPr lang="en-US" i="0" baseline="0" dirty="0" smtClean="0"/>
              <a:t>purpose.</a:t>
            </a:r>
            <a:endParaRPr lang="en-US" dirty="0"/>
          </a:p>
        </p:txBody>
      </p:sp>
      <p:sp>
        <p:nvSpPr>
          <p:cNvPr id="4" name="Slide Number Placeholder 3"/>
          <p:cNvSpPr>
            <a:spLocks noGrp="1"/>
          </p:cNvSpPr>
          <p:nvPr>
            <p:ph type="sldNum" sz="quarter" idx="10"/>
          </p:nvPr>
        </p:nvSpPr>
        <p:spPr/>
        <p:txBody>
          <a:bodyPr/>
          <a:lstStyle/>
          <a:p>
            <a:fld id="{765163CE-EC3C-E24E-A04C-E19D2EAC3BEF}"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97327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5163CE-EC3C-E24E-A04C-E19D2EAC3BEF}"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97327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050" dirty="0" smtClean="0"/>
              <a:t>The “Beginning” of</a:t>
            </a:r>
            <a:r>
              <a:rPr lang="en-US" sz="1050" baseline="0" dirty="0" smtClean="0"/>
              <a:t> </a:t>
            </a:r>
            <a:r>
              <a:rPr lang="en-US" sz="1050" i="1" baseline="0" dirty="0" smtClean="0"/>
              <a:t>earth, time, sun &amp; moon, plants &amp; animals, man.</a:t>
            </a:r>
          </a:p>
          <a:p>
            <a:pPr marL="228600" indent="-228600">
              <a:buAutoNum type="arabicPeriod"/>
            </a:pPr>
            <a:r>
              <a:rPr lang="en-US" sz="1050" i="1" baseline="0" dirty="0" smtClean="0"/>
              <a:t> </a:t>
            </a:r>
            <a:r>
              <a:rPr lang="en-US" sz="1050" i="0" baseline="0" dirty="0" smtClean="0"/>
              <a:t>Also the “beginning” of</a:t>
            </a:r>
            <a:r>
              <a:rPr lang="en-US" sz="1050" i="1" baseline="0" dirty="0" smtClean="0"/>
              <a:t> sin- </a:t>
            </a:r>
            <a:r>
              <a:rPr lang="en-US" sz="1050" i="0" baseline="0" dirty="0" smtClean="0"/>
              <a:t>hence the “beginning” of salvation in </a:t>
            </a:r>
            <a:r>
              <a:rPr lang="en-US" sz="1050" i="0" u="sng" baseline="0" dirty="0" smtClean="0"/>
              <a:t>Gen.3:15</a:t>
            </a:r>
            <a:r>
              <a:rPr lang="en-US" sz="1050" i="0" u="none" baseline="0" dirty="0" smtClean="0"/>
              <a:t>, which sets the stage for the rest of the story.</a:t>
            </a:r>
          </a:p>
          <a:p>
            <a:pPr marL="228600" indent="-228600">
              <a:buAutoNum type="arabicPeriod"/>
            </a:pPr>
            <a:r>
              <a:rPr lang="en-US" sz="1050" i="0" u="none" baseline="0" dirty="0" smtClean="0"/>
              <a:t>Shows God’s willingness to “destroy” man for disobedience, and His unwillingness to destroy the righteous with the wicked!  The concept of salvation “by water” introduced.</a:t>
            </a:r>
          </a:p>
          <a:p>
            <a:pPr marL="228600" indent="-228600">
              <a:buAutoNum type="arabicPeriod"/>
            </a:pPr>
            <a:r>
              <a:rPr lang="en-US" sz="1050" i="0" u="none" baseline="0" dirty="0" smtClean="0"/>
              <a:t>God chose Abram to be the patriarch (father) of His </a:t>
            </a:r>
            <a:r>
              <a:rPr lang="en-US" sz="1050" i="1" u="none" baseline="0" dirty="0" smtClean="0"/>
              <a:t>nation</a:t>
            </a:r>
            <a:r>
              <a:rPr lang="en-US" sz="1050" i="0" u="none" baseline="0" dirty="0" smtClean="0"/>
              <a:t>; promised his descendants the </a:t>
            </a:r>
            <a:r>
              <a:rPr lang="en-US" sz="1050" i="1" u="none" baseline="0" dirty="0" smtClean="0"/>
              <a:t>land </a:t>
            </a:r>
            <a:r>
              <a:rPr lang="en-US" sz="1050" i="0" u="none" baseline="0" dirty="0" smtClean="0"/>
              <a:t>of Canaan; and promised that through his </a:t>
            </a:r>
            <a:r>
              <a:rPr lang="en-US" sz="1050" i="1" u="none" baseline="0" dirty="0" smtClean="0"/>
              <a:t>seed </a:t>
            </a:r>
            <a:r>
              <a:rPr lang="en-US" sz="1050" i="0" u="none" baseline="0" dirty="0" smtClean="0"/>
              <a:t>all nations of the earth would be blessed.  </a:t>
            </a:r>
            <a:r>
              <a:rPr lang="en-US" sz="1050" b="0" i="0" u="none" baseline="0" dirty="0" smtClean="0"/>
              <a:t>This passage contains the outline of the rest of the Bible story: </a:t>
            </a:r>
            <a:r>
              <a:rPr lang="en-US" sz="1050" b="0" i="1" u="none" baseline="0" dirty="0" smtClean="0"/>
              <a:t>Land </a:t>
            </a:r>
            <a:r>
              <a:rPr lang="en-US" sz="1050" b="0" i="0" u="none" baseline="0" dirty="0" smtClean="0"/>
              <a:t>and </a:t>
            </a:r>
            <a:r>
              <a:rPr lang="en-US" sz="1050" b="0" i="1" u="none" baseline="0" dirty="0" smtClean="0"/>
              <a:t>Nation </a:t>
            </a:r>
            <a:r>
              <a:rPr lang="en-US" sz="1050" b="0" i="0" u="none" baseline="0" dirty="0" smtClean="0"/>
              <a:t>promises are the story of the O.T., and the </a:t>
            </a:r>
            <a:r>
              <a:rPr lang="en-US" sz="1050" b="0" i="1" u="none" baseline="0" dirty="0" smtClean="0"/>
              <a:t>Seed </a:t>
            </a:r>
            <a:r>
              <a:rPr lang="en-US" sz="1050" b="0" i="0" u="none" baseline="0" dirty="0" smtClean="0"/>
              <a:t>promise is the story of the N.T.</a:t>
            </a:r>
          </a:p>
          <a:p>
            <a:pPr marL="228600" indent="-228600">
              <a:buAutoNum type="arabicPeriod"/>
            </a:pPr>
            <a:r>
              <a:rPr lang="en-US" sz="1050" b="0" i="0" u="none" baseline="0" dirty="0" smtClean="0"/>
              <a:t>Abraham &amp; Sarah eventually had Isaac; Isaac and Rebekah had Esau &amp; Jacob, but Jacob is the one through whom the story (and its fulfillment) will track.</a:t>
            </a:r>
          </a:p>
          <a:p>
            <a:pPr marL="228600" indent="-228600">
              <a:buAutoNum type="arabicPeriod"/>
            </a:pPr>
            <a:r>
              <a:rPr lang="en-US" sz="1050" b="0" i="0" u="none" baseline="0" dirty="0" smtClean="0"/>
              <a:t>Jacob wanted to marry Rachel, but was given her older sister Leah first.  These two sisters, and their handmaids whom they also gave to Jacob as wives, would become the mothers of 12 sons; from these 12 sons would come the 12 tribes of the nation of Israel.  But </a:t>
            </a:r>
            <a:r>
              <a:rPr lang="en-US" sz="1050" b="1" i="0" u="none" baseline="0" dirty="0" smtClean="0"/>
              <a:t>Judah</a:t>
            </a:r>
            <a:r>
              <a:rPr lang="en-US" sz="1050" b="0" i="0" u="none" baseline="0" dirty="0" smtClean="0"/>
              <a:t> is the one through whom the story (and its fulfillment in the </a:t>
            </a:r>
            <a:r>
              <a:rPr lang="en-US" sz="1050" b="0" i="1" u="none" baseline="0" dirty="0" smtClean="0"/>
              <a:t>Seed, </a:t>
            </a:r>
            <a:r>
              <a:rPr lang="en-US" sz="1050" b="0" i="0" u="none" baseline="0" dirty="0" smtClean="0"/>
              <a:t>Jesus) continues.</a:t>
            </a:r>
          </a:p>
          <a:p>
            <a:pPr marL="228600" indent="-228600">
              <a:buAutoNum type="arabicPeriod"/>
            </a:pPr>
            <a:r>
              <a:rPr lang="en-US" sz="1050" b="0" i="0" u="none" baseline="0" dirty="0" smtClean="0"/>
              <a:t>The special affection shown to Joseph by his father aroused jealousy amongst his brothers; they sold him into slavery and he wound up in Egypt, but eventually rose to second in command of the land, by God’s blessing of course.</a:t>
            </a:r>
          </a:p>
          <a:p>
            <a:pPr marL="228600" indent="-228600">
              <a:buAutoNum type="arabicPeriod"/>
            </a:pPr>
            <a:r>
              <a:rPr lang="en-US" sz="1050" dirty="0" smtClean="0"/>
              <a:t>Famine in Canaan</a:t>
            </a:r>
            <a:r>
              <a:rPr lang="en-US" sz="1050" baseline="0" dirty="0" smtClean="0"/>
              <a:t> (Palestine) forced Jacob, his remaining sons, and their families to move to Egypt. There they lived and were greatly prospered by God, in both wealth and number, for many years.</a:t>
            </a:r>
          </a:p>
          <a:p>
            <a:pPr marL="228600" indent="-228600">
              <a:buAutoNum type="arabicPeriod"/>
            </a:pPr>
            <a:r>
              <a:rPr lang="en-US" sz="1050" baseline="0" dirty="0" smtClean="0"/>
              <a:t>After Joseph’s death, a Pharaoh arose who </a:t>
            </a:r>
            <a:r>
              <a:rPr lang="en-US" sz="1050" i="1" baseline="0" dirty="0" smtClean="0"/>
              <a:t>“knew not Joseph” </a:t>
            </a:r>
            <a:r>
              <a:rPr lang="en-US" sz="1050" i="0" baseline="0" dirty="0" smtClean="0"/>
              <a:t>(more specifically, a dynastic change occurred, and the new regime chose </a:t>
            </a:r>
            <a:r>
              <a:rPr lang="en-US" sz="1050" i="1" baseline="0" dirty="0" smtClean="0"/>
              <a:t>not to know </a:t>
            </a:r>
            <a:r>
              <a:rPr lang="en-US" sz="1050" i="0" baseline="0" dirty="0" smtClean="0"/>
              <a:t>or honor the promises made to Joseph and his family); the Israelites became slaves in Egypt. </a:t>
            </a:r>
            <a:endParaRPr lang="en-US" sz="1050" dirty="0"/>
          </a:p>
        </p:txBody>
      </p:sp>
      <p:sp>
        <p:nvSpPr>
          <p:cNvPr id="4" name="Slide Number Placeholder 3"/>
          <p:cNvSpPr>
            <a:spLocks noGrp="1"/>
          </p:cNvSpPr>
          <p:nvPr>
            <p:ph type="sldNum" sz="quarter" idx="10"/>
          </p:nvPr>
        </p:nvSpPr>
        <p:spPr/>
        <p:txBody>
          <a:bodyPr/>
          <a:lstStyle/>
          <a:p>
            <a:fld id="{765163CE-EC3C-E24E-A04C-E19D2EAC3BEF}"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97327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10"/>
            </a:pPr>
            <a:r>
              <a:rPr lang="en-US" sz="800" dirty="0" smtClean="0"/>
              <a:t>God </a:t>
            </a:r>
            <a:r>
              <a:rPr lang="en-US" sz="800" dirty="0" smtClean="0"/>
              <a:t>prepared, selected, and sent Moses</a:t>
            </a:r>
            <a:r>
              <a:rPr lang="en-US" sz="800" baseline="0" dirty="0" smtClean="0"/>
              <a:t> to deliver Israel from Egyptian bondage.  He also prepared and sent Ten Plagues through Moses upon the Egyptians.  It is likely that each of these plagues represented power over a specific Egyptian “god”- thus, they are not as </a:t>
            </a:r>
            <a:r>
              <a:rPr lang="en-US" sz="800" i="1" baseline="0" dirty="0" smtClean="0"/>
              <a:t>randomly strange </a:t>
            </a:r>
            <a:r>
              <a:rPr lang="en-US" sz="800" i="0" baseline="0" dirty="0" smtClean="0"/>
              <a:t>as we might otherwise suspect. </a:t>
            </a:r>
          </a:p>
          <a:p>
            <a:pPr marL="228600" indent="-228600">
              <a:buFont typeface="+mj-lt"/>
              <a:buAutoNum type="arabicPeriod" startAt="10"/>
            </a:pPr>
            <a:r>
              <a:rPr lang="en-US" sz="800" i="0" baseline="0" dirty="0" smtClean="0"/>
              <a:t>After </a:t>
            </a:r>
            <a:r>
              <a:rPr lang="en-US" sz="800" i="0" baseline="0" dirty="0" smtClean="0"/>
              <a:t>Pharaoh first lets Moses and the Israelites go, he then changes his mind and pursues them to the Red Sea where he and his army are drowned by God.  Israel then comes to Mt. Sinai where the fledgling nation is given a Law.  It takes three elements to constitute a Nation: 1) People (approximately 2.4 million Israelites came out of Egypt); 2: Law (which they received at Sinai); and 3) Place/Land/Country (and they are headed for Canaan!). </a:t>
            </a:r>
          </a:p>
          <a:p>
            <a:pPr marL="228600" indent="-228600">
              <a:buFont typeface="+mj-lt"/>
              <a:buAutoNum type="arabicPeriod" startAt="10"/>
            </a:pPr>
            <a:r>
              <a:rPr lang="en-US" sz="800" i="0" baseline="0" dirty="0" smtClean="0"/>
              <a:t>Because of a lack of faith and constant murmuring, God caused Israel to wander in the wilderness for 40 years to allow for the death of everyone 20 years old and above to die, </a:t>
            </a:r>
            <a:r>
              <a:rPr lang="en-US" sz="800" i="0" u="sng" baseline="0" dirty="0" smtClean="0"/>
              <a:t>Num.14:27-32</a:t>
            </a:r>
            <a:r>
              <a:rPr lang="en-US" sz="800" i="0" u="none" baseline="0" dirty="0" smtClean="0"/>
              <a:t>.</a:t>
            </a:r>
          </a:p>
          <a:p>
            <a:pPr marL="228600" indent="-228600">
              <a:buFont typeface="+mj-lt"/>
              <a:buAutoNum type="arabicPeriod" startAt="10"/>
            </a:pPr>
            <a:r>
              <a:rPr lang="en-US" sz="800" i="0" u="none" baseline="0" dirty="0" smtClean="0"/>
              <a:t>Due to the death of the previous generation to whom the Law was given at Sinai, the Second Law (</a:t>
            </a:r>
            <a:r>
              <a:rPr lang="en-US" sz="800" i="0" u="none" baseline="0" dirty="0" err="1" smtClean="0"/>
              <a:t>Deuteros</a:t>
            </a:r>
            <a:r>
              <a:rPr lang="en-US" sz="800" i="0" u="none" baseline="0" dirty="0" smtClean="0"/>
              <a:t> </a:t>
            </a:r>
            <a:r>
              <a:rPr lang="en-US" sz="800" i="1" u="none" baseline="0" dirty="0" smtClean="0"/>
              <a:t>second</a:t>
            </a:r>
            <a:r>
              <a:rPr lang="en-US" sz="800" i="0" u="none" baseline="0" dirty="0" smtClean="0"/>
              <a:t> + </a:t>
            </a:r>
            <a:r>
              <a:rPr lang="en-US" sz="800" i="0" u="none" baseline="0" dirty="0" err="1" smtClean="0"/>
              <a:t>nomy</a:t>
            </a:r>
            <a:r>
              <a:rPr lang="en-US" sz="800" i="0" u="none" baseline="0" dirty="0" smtClean="0"/>
              <a:t> </a:t>
            </a:r>
            <a:r>
              <a:rPr lang="en-US" sz="800" i="1" u="none" baseline="0" dirty="0" smtClean="0"/>
              <a:t>law</a:t>
            </a:r>
            <a:r>
              <a:rPr lang="en-US" sz="800" i="0" u="none" baseline="0" dirty="0" smtClean="0"/>
              <a:t>) was given before they entered the land of Canaan.</a:t>
            </a:r>
          </a:p>
          <a:p>
            <a:pPr marL="228600" indent="-228600">
              <a:buFont typeface="+mj-lt"/>
              <a:buAutoNum type="arabicPeriod" startAt="10"/>
            </a:pPr>
            <a:r>
              <a:rPr lang="en-US" sz="800" i="0" u="none" baseline="0" dirty="0" smtClean="0"/>
              <a:t>Moses dies on Mt. Nebo looking over into, but not being allowed to enter, Canaan.  Joshua leads Israel into and conquers the land of Canaan, but does not complete destroy the seven nations living there as God commanded.  This omission ultimately contributes to Israel’s later idolatry and punishment by God.</a:t>
            </a:r>
          </a:p>
          <a:p>
            <a:pPr marL="228600" indent="-228600">
              <a:buFont typeface="+mj-lt"/>
              <a:buAutoNum type="arabicPeriod" startAt="10"/>
            </a:pPr>
            <a:r>
              <a:rPr lang="en-US" sz="800" i="0" u="none" baseline="0" dirty="0" smtClean="0"/>
              <a:t> The Land of Canaan is divided and settled by the Tribes (derived from Jacob’s 12 sons {Joseph’s two sons replaced he and Levi in the allotment]).  They were ruled by Judges whom God selected and appointed, but became dissatisfied with that system and pleaded for “a king like the nations around us.”  God through the prophet Samuel warned of the consequences, but granted their petition.</a:t>
            </a:r>
          </a:p>
          <a:p>
            <a:pPr marL="228600" indent="-228600">
              <a:buFont typeface="+mj-lt"/>
              <a:buAutoNum type="arabicPeriod" startAt="10"/>
            </a:pPr>
            <a:r>
              <a:rPr lang="en-US" sz="800" i="0" u="none" baseline="0" dirty="0" smtClean="0"/>
              <a:t>Saul, David, and Solomon ruled the nation of Israel.  During Solomon’s reign, heavy taxes were levied and the Temple was built. .  </a:t>
            </a:r>
            <a:r>
              <a:rPr lang="en-US" sz="800" dirty="0" smtClean="0"/>
              <a:t>*Notes on numbers</a:t>
            </a:r>
            <a:r>
              <a:rPr lang="en-US" sz="800" baseline="0" dirty="0" smtClean="0"/>
              <a:t> 16 and 17: The Scripture references are not specific; the range of books given generally covers both the “United” and “Divided Kingdom” periods.</a:t>
            </a:r>
            <a:endParaRPr lang="en-US" sz="800" i="0" u="none" baseline="0" dirty="0" smtClean="0"/>
          </a:p>
          <a:p>
            <a:pPr marL="228600" indent="-228600">
              <a:buFont typeface="+mj-lt"/>
              <a:buAutoNum type="arabicPeriod" startAt="10"/>
            </a:pPr>
            <a:r>
              <a:rPr lang="en-US" sz="800" i="0" u="none" baseline="0" dirty="0" smtClean="0"/>
              <a:t> </a:t>
            </a:r>
            <a:r>
              <a:rPr lang="en-US" sz="800" i="0" u="none" baseline="0" dirty="0" err="1" smtClean="0"/>
              <a:t>Rehoboam</a:t>
            </a:r>
            <a:r>
              <a:rPr lang="en-US" sz="800" i="0" u="none" baseline="0" dirty="0" smtClean="0"/>
              <a:t> reigned after Solomon’s death, and the kingdom soon split because of his heavy-handed measures and methods.  The result was that the two southern tribes constituted “Judah” and were ruled by </a:t>
            </a:r>
            <a:r>
              <a:rPr lang="en-US" sz="800" i="0" u="none" baseline="0" dirty="0" err="1" smtClean="0"/>
              <a:t>Rehoboam</a:t>
            </a:r>
            <a:r>
              <a:rPr lang="en-US" sz="800" i="0" u="none" baseline="0" dirty="0" smtClean="0"/>
              <a:t>, while ten northern tribes retained the name “Israel” and were ruled by </a:t>
            </a:r>
            <a:r>
              <a:rPr lang="en-US" sz="800" i="0" u="none" baseline="0" dirty="0" err="1" smtClean="0"/>
              <a:t>Jereboam</a:t>
            </a:r>
            <a:r>
              <a:rPr lang="en-US" sz="800" i="0" u="none" baseline="0" dirty="0" smtClean="0"/>
              <a:t>.  It is also significant that </a:t>
            </a:r>
            <a:r>
              <a:rPr lang="en-US" sz="800" i="0" u="none" baseline="0" dirty="0" err="1" smtClean="0"/>
              <a:t>Jereboam</a:t>
            </a:r>
            <a:r>
              <a:rPr lang="en-US" sz="800" i="0" u="none" baseline="0" dirty="0" smtClean="0"/>
              <a:t> set up alternate places of worship at Dan and Bethel so his northern constituents would not travel to the southern kingdom of Judah to worship as prescribed by the Law (because he feared they would reunite with </a:t>
            </a:r>
            <a:r>
              <a:rPr lang="en-US" sz="800" i="0" u="none" baseline="0" dirty="0" err="1" smtClean="0"/>
              <a:t>Rehoboam</a:t>
            </a:r>
            <a:r>
              <a:rPr lang="en-US" sz="800" i="0" u="none" baseline="0" dirty="0" smtClean="0"/>
              <a:t>).  This apostasy caused the faithful priests of God to migrate back to the southern kingdom of Judah- which created, in essence, a “spiritual vacuum” in northern kingdom that would eventually usher in their complete apostasy and doom.</a:t>
            </a:r>
            <a:endParaRPr lang="en-US" sz="800" dirty="0"/>
          </a:p>
        </p:txBody>
      </p:sp>
      <p:sp>
        <p:nvSpPr>
          <p:cNvPr id="4" name="Slide Number Placeholder 3"/>
          <p:cNvSpPr>
            <a:spLocks noGrp="1"/>
          </p:cNvSpPr>
          <p:nvPr>
            <p:ph type="sldNum" sz="quarter" idx="10"/>
          </p:nvPr>
        </p:nvSpPr>
        <p:spPr/>
        <p:txBody>
          <a:bodyPr/>
          <a:lstStyle/>
          <a:p>
            <a:fld id="{765163CE-EC3C-E24E-A04C-E19D2EAC3BEF}"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97327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18"/>
            </a:pPr>
            <a:r>
              <a:rPr lang="en-US" dirty="0" smtClean="0"/>
              <a:t>Through a succession of mostly</a:t>
            </a:r>
            <a:r>
              <a:rPr lang="en-US" baseline="0" dirty="0" smtClean="0"/>
              <a:t> bad and worse (spiritually speaking) kings, the northern kingdom’s apostasy became so complete that God sent the Assyrians to conquer them in 722 B.C.  Most of the people were either killed or taken captive to Assyria, and never returned.  The few people left behind intermarried with the peoples brought in to settle and occupy the land by the Assyrians and ultimately became known as “Samaritans.”  </a:t>
            </a:r>
            <a:r>
              <a:rPr lang="en-US" dirty="0" smtClean="0"/>
              <a:t>*Specifically, </a:t>
            </a:r>
            <a:r>
              <a:rPr lang="en-US" u="sng" dirty="0" smtClean="0"/>
              <a:t>1Kings 11-22</a:t>
            </a:r>
            <a:r>
              <a:rPr lang="en-US" u="none" dirty="0" smtClean="0"/>
              <a:t> and </a:t>
            </a:r>
            <a:r>
              <a:rPr lang="en-US" u="sng" dirty="0" smtClean="0"/>
              <a:t>2Kings 1-17</a:t>
            </a:r>
            <a:r>
              <a:rPr lang="en-US" u="none" dirty="0" smtClean="0"/>
              <a:t>; also</a:t>
            </a:r>
            <a:r>
              <a:rPr lang="en-US" dirty="0" smtClean="0"/>
              <a:t> includes the prophetic works of </a:t>
            </a:r>
            <a:r>
              <a:rPr lang="en-US" u="sng" dirty="0" smtClean="0"/>
              <a:t>Joel</a:t>
            </a:r>
            <a:r>
              <a:rPr lang="en-US" u="none" dirty="0" smtClean="0"/>
              <a:t>;</a:t>
            </a:r>
            <a:r>
              <a:rPr lang="en-US" u="none" baseline="0" dirty="0" smtClean="0"/>
              <a:t> </a:t>
            </a:r>
            <a:r>
              <a:rPr lang="en-US" u="sng" baseline="0" dirty="0" smtClean="0"/>
              <a:t>Isaiah</a:t>
            </a:r>
            <a:r>
              <a:rPr lang="en-US" u="none" baseline="0" dirty="0" smtClean="0"/>
              <a:t>; </a:t>
            </a:r>
            <a:r>
              <a:rPr lang="en-US" u="sng" baseline="0" dirty="0" smtClean="0"/>
              <a:t>Amos</a:t>
            </a:r>
            <a:r>
              <a:rPr lang="en-US" u="none" baseline="0" dirty="0" smtClean="0"/>
              <a:t>; and </a:t>
            </a:r>
            <a:r>
              <a:rPr lang="en-US" u="sng" baseline="0" dirty="0" smtClean="0"/>
              <a:t>Micah</a:t>
            </a:r>
          </a:p>
          <a:p>
            <a:pPr marL="228600" marR="0" indent="-228600" algn="l" defTabSz="457200" rtl="0" eaLnBrk="1" fontAlgn="auto" latinLnBrk="0" hangingPunct="1">
              <a:lnSpc>
                <a:spcPct val="100000"/>
              </a:lnSpc>
              <a:spcBef>
                <a:spcPts val="0"/>
              </a:spcBef>
              <a:spcAft>
                <a:spcPts val="0"/>
              </a:spcAft>
              <a:buClrTx/>
              <a:buSzTx/>
              <a:buFont typeface="+mj-lt"/>
              <a:buAutoNum type="arabicPeriod" startAt="18"/>
              <a:tabLst/>
              <a:defRPr/>
            </a:pPr>
            <a:r>
              <a:rPr lang="en-US" u="none" baseline="0" dirty="0" smtClean="0"/>
              <a:t>While the two southern tribes of “Judah” were certainly more righteous and less idolatrous than their northern neighbors had been, they, too, became so wicked that God likewise punished them with captivity and deportation. The Babylonians destroyed Jerusalem and the Temple in 586 B.C.  In ultimately three different deportations, Judah was taken captive to Babylon. ** </a:t>
            </a:r>
            <a:r>
              <a:rPr lang="en-US" u="sng" baseline="0" dirty="0" smtClean="0"/>
              <a:t>1Kings 11-22; 2Kings 1-25; 2Chron.10-36; Jeremiah; Zephaniah; Habakkuk; Daniel; Ezekiel; Esther</a:t>
            </a:r>
            <a:endParaRPr lang="en-US" u="none" baseline="0" dirty="0" smtClean="0"/>
          </a:p>
          <a:p>
            <a:pPr marL="228600" marR="0" indent="-228600" algn="l" defTabSz="457200" rtl="0" eaLnBrk="1" fontAlgn="auto" latinLnBrk="0" hangingPunct="1">
              <a:lnSpc>
                <a:spcPct val="100000"/>
              </a:lnSpc>
              <a:spcBef>
                <a:spcPts val="0"/>
              </a:spcBef>
              <a:spcAft>
                <a:spcPts val="0"/>
              </a:spcAft>
              <a:buClrTx/>
              <a:buSzTx/>
              <a:buFont typeface="+mj-lt"/>
              <a:buAutoNum type="arabicPeriod" startAt="18"/>
              <a:tabLst/>
              <a:defRPr/>
            </a:pPr>
            <a:r>
              <a:rPr lang="en-US" u="none" baseline="0" dirty="0" smtClean="0"/>
              <a:t> Since the </a:t>
            </a:r>
            <a:r>
              <a:rPr lang="en-US" i="1" u="none" baseline="0" dirty="0" smtClean="0"/>
              <a:t>Seed </a:t>
            </a:r>
            <a:r>
              <a:rPr lang="en-US" i="0" u="none" baseline="0" dirty="0" smtClean="0"/>
              <a:t>promise (of </a:t>
            </a:r>
            <a:r>
              <a:rPr lang="en-US" i="0" u="sng" baseline="0" dirty="0" smtClean="0"/>
              <a:t>Gen.3:15</a:t>
            </a:r>
            <a:r>
              <a:rPr lang="en-US" i="0" u="none" baseline="0" dirty="0" smtClean="0"/>
              <a:t> and </a:t>
            </a:r>
            <a:r>
              <a:rPr lang="en-US" i="0" u="sng" baseline="0" dirty="0" smtClean="0"/>
              <a:t>12:3</a:t>
            </a:r>
            <a:r>
              <a:rPr lang="en-US" i="0" u="none" baseline="0" dirty="0" smtClean="0"/>
              <a:t>) still had to be fulfilled through a descendant of Abraham, a “remnant” of Judah was spared.  After the prophesied 70 years of Babylonian captivity was fulfilled, this “remnant” of Abraham’s family returned to Jerusalem, rebuilt the Walls and Temple, and began again to worship and serve God. </a:t>
            </a:r>
            <a:r>
              <a:rPr lang="en-US" u="none" baseline="0" dirty="0" smtClean="0"/>
              <a:t>+ </a:t>
            </a:r>
            <a:r>
              <a:rPr lang="en-US" u="sng" baseline="0" dirty="0" smtClean="0"/>
              <a:t>Ezra; Nehemiah; Haggai; Zechariah; Malachi</a:t>
            </a:r>
            <a:endParaRPr lang="en-US" i="0" u="none" baseline="0" dirty="0" smtClean="0"/>
          </a:p>
          <a:p>
            <a:pPr marL="228600" indent="-228600">
              <a:buFont typeface="+mj-lt"/>
              <a:buAutoNum type="arabicPeriod" startAt="18"/>
            </a:pPr>
            <a:r>
              <a:rPr lang="en-US" i="0" u="none" baseline="0" dirty="0" smtClean="0"/>
              <a:t> From the last prophetic word through </a:t>
            </a:r>
            <a:r>
              <a:rPr lang="en-US" i="0" u="sng" baseline="0" dirty="0" smtClean="0"/>
              <a:t>Malachi</a:t>
            </a:r>
            <a:r>
              <a:rPr lang="en-US" i="0" u="none" baseline="0" dirty="0" smtClean="0"/>
              <a:t> until the arrival of God’s next great prophet, John the Baptist, Judah heard nothing from God. </a:t>
            </a:r>
            <a:endParaRPr lang="en-US" u="none" baseline="0" dirty="0" smtClean="0"/>
          </a:p>
          <a:p>
            <a:pPr marL="228600" indent="-228600">
              <a:buFontTx/>
              <a:buAutoNum type="arabicPeriod" startAt="18"/>
            </a:pPr>
            <a:endParaRPr lang="en-US" u="sng" baseline="0" dirty="0" smtClean="0"/>
          </a:p>
          <a:p>
            <a:pPr marL="228600" indent="-228600">
              <a:buFontTx/>
              <a:buAutoNum type="arabicPeriod" startAt="18"/>
            </a:pPr>
            <a:endParaRPr lang="en-US" u="none" baseline="0" dirty="0" smtClean="0"/>
          </a:p>
        </p:txBody>
      </p:sp>
      <p:sp>
        <p:nvSpPr>
          <p:cNvPr id="4" name="Slide Number Placeholder 3"/>
          <p:cNvSpPr>
            <a:spLocks noGrp="1"/>
          </p:cNvSpPr>
          <p:nvPr>
            <p:ph type="sldNum" sz="quarter" idx="10"/>
          </p:nvPr>
        </p:nvSpPr>
        <p:spPr/>
        <p:txBody>
          <a:bodyPr/>
          <a:lstStyle/>
          <a:p>
            <a:fld id="{765163CE-EC3C-E24E-A04C-E19D2EAC3BEF}"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197327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22"/>
            </a:pPr>
            <a:r>
              <a:rPr lang="en-US" dirty="0" smtClean="0"/>
              <a:t>John the Baptist, following 400 years of silence from God, had two primary responsibilities: 1) to </a:t>
            </a:r>
            <a:r>
              <a:rPr lang="en-US" i="1" dirty="0" smtClean="0"/>
              <a:t>prepare the way </a:t>
            </a:r>
            <a:r>
              <a:rPr lang="en-US" i="0" dirty="0" smtClean="0"/>
              <a:t>for</a:t>
            </a:r>
            <a:r>
              <a:rPr lang="en-US" i="0" baseline="0" dirty="0" smtClean="0"/>
              <a:t> the coming Messiah, </a:t>
            </a:r>
            <a:r>
              <a:rPr lang="en-US" i="0" u="sng" baseline="0" dirty="0" smtClean="0"/>
              <a:t>Matt.3:1-12</a:t>
            </a:r>
            <a:r>
              <a:rPr lang="en-US" i="0" u="none" baseline="0" dirty="0" smtClean="0"/>
              <a:t>; and 2) to </a:t>
            </a:r>
            <a:r>
              <a:rPr lang="en-US" i="1" u="none" baseline="0" dirty="0" smtClean="0"/>
              <a:t>identify </a:t>
            </a:r>
            <a:r>
              <a:rPr lang="en-US" i="0" u="none" baseline="0" dirty="0" smtClean="0"/>
              <a:t>the Messiah, </a:t>
            </a:r>
            <a:r>
              <a:rPr lang="en-US" i="0" u="sng" baseline="0" dirty="0" smtClean="0"/>
              <a:t>John 1:29-36</a:t>
            </a:r>
            <a:r>
              <a:rPr lang="en-US" i="0" u="none" baseline="0" dirty="0" smtClean="0"/>
              <a:t>. </a:t>
            </a:r>
            <a:r>
              <a:rPr lang="en-US" dirty="0" smtClean="0"/>
              <a:t>* </a:t>
            </a:r>
            <a:r>
              <a:rPr lang="en-US" u="sng" baseline="0" dirty="0" smtClean="0"/>
              <a:t>Gospels</a:t>
            </a:r>
            <a:r>
              <a:rPr lang="en-US" u="none" baseline="0" dirty="0" smtClean="0"/>
              <a:t> (first part)</a:t>
            </a:r>
          </a:p>
          <a:p>
            <a:pPr marL="228600" indent="-228600">
              <a:buFont typeface="+mj-lt"/>
              <a:buAutoNum type="arabicPeriod" startAt="22"/>
            </a:pPr>
            <a:r>
              <a:rPr lang="en-US" u="none" baseline="0" dirty="0" smtClean="0"/>
              <a:t>With the </a:t>
            </a:r>
            <a:r>
              <a:rPr lang="en-US" i="1" u="none" baseline="0" dirty="0" smtClean="0"/>
              <a:t>advent </a:t>
            </a:r>
            <a:r>
              <a:rPr lang="en-US" i="0" u="none" baseline="0" dirty="0" smtClean="0"/>
              <a:t>of Jesus the Christ, we see the beginning of the third promise made to Abraham- that through his </a:t>
            </a:r>
            <a:r>
              <a:rPr lang="en-US" i="1" u="none" baseline="0" dirty="0" smtClean="0"/>
              <a:t>Seed </a:t>
            </a:r>
            <a:r>
              <a:rPr lang="en-US" i="0" u="none" baseline="0" dirty="0" smtClean="0"/>
              <a:t>would come the blessing of all nations with salvation. </a:t>
            </a:r>
          </a:p>
          <a:p>
            <a:pPr marL="228600" indent="-228600">
              <a:buFont typeface="+mj-lt"/>
              <a:buAutoNum type="arabicPeriod" startAt="22"/>
            </a:pPr>
            <a:r>
              <a:rPr lang="en-US" i="0" u="none" baseline="0" dirty="0" smtClean="0"/>
              <a:t> Jesus’ teaching and miracles confirmed Him to be the promised </a:t>
            </a:r>
            <a:r>
              <a:rPr lang="en-US" i="1" u="none" baseline="0" dirty="0" smtClean="0"/>
              <a:t>Seed, </a:t>
            </a:r>
            <a:r>
              <a:rPr lang="en-US" i="0" u="none" baseline="0" dirty="0" smtClean="0"/>
              <a:t>the very Son of God who would save mankind from their sins.</a:t>
            </a:r>
            <a:r>
              <a:rPr lang="en-US" i="0" u="none" baseline="0" dirty="0"/>
              <a:t> </a:t>
            </a:r>
            <a:r>
              <a:rPr lang="en-US" i="0" u="none" baseline="0" dirty="0" smtClean="0"/>
              <a:t> As Jesus’ miracles and teaching proved His divinity, His death proved His humanity (for God cannot die); and His ascension proved His victory and Kingship. </a:t>
            </a:r>
          </a:p>
          <a:p>
            <a:pPr marL="228600" indent="-228600">
              <a:buFont typeface="+mj-lt"/>
              <a:buAutoNum type="arabicPeriod" startAt="22"/>
            </a:pPr>
            <a:r>
              <a:rPr lang="en-US" i="0" u="none" baseline="0" dirty="0" smtClean="0"/>
              <a:t>The book of </a:t>
            </a:r>
            <a:r>
              <a:rPr lang="en-US" i="0" u="sng" baseline="0" dirty="0" smtClean="0"/>
              <a:t>Acts</a:t>
            </a:r>
            <a:r>
              <a:rPr lang="en-US" i="0" u="none" baseline="0" dirty="0" smtClean="0"/>
              <a:t> chronicles the historic spread of the gospel, and with it the growth and expansion of the Church. </a:t>
            </a:r>
          </a:p>
          <a:p>
            <a:pPr marL="228600" indent="-228600">
              <a:buFont typeface="+mj-lt"/>
              <a:buAutoNum type="arabicPeriod" startAt="22"/>
            </a:pPr>
            <a:r>
              <a:rPr lang="en-US" i="0" u="none" baseline="0" dirty="0" smtClean="0"/>
              <a:t> The Epistles (</a:t>
            </a:r>
            <a:r>
              <a:rPr lang="en-US" i="0" u="sng" baseline="0" dirty="0" smtClean="0"/>
              <a:t>Rom.- Rev.3</a:t>
            </a:r>
            <a:r>
              <a:rPr lang="en-US" i="0" u="none" baseline="0" dirty="0" smtClean="0"/>
              <a:t>) provide vital information on the problems the early church faced, and give the inspired solutions of the Holy Spirit. </a:t>
            </a:r>
          </a:p>
          <a:p>
            <a:pPr marL="228600" indent="-228600">
              <a:buFont typeface="+mj-lt"/>
              <a:buAutoNum type="arabicPeriod" startAt="22"/>
            </a:pPr>
            <a:r>
              <a:rPr lang="en-US" i="0" u="none" baseline="0" dirty="0" smtClean="0"/>
              <a:t>The final book, </a:t>
            </a:r>
            <a:r>
              <a:rPr lang="en-US" i="0" u="sng" baseline="0" dirty="0" smtClean="0"/>
              <a:t>Revelation</a:t>
            </a:r>
            <a:r>
              <a:rPr lang="en-US" i="0" u="none" baseline="0" dirty="0" smtClean="0"/>
              <a:t>, gives us a glimpse of the future- the ultimate victory over sin, death, and Satan by saints through Christ Jesus, and views of heaven and hell. </a:t>
            </a:r>
          </a:p>
        </p:txBody>
      </p:sp>
      <p:sp>
        <p:nvSpPr>
          <p:cNvPr id="4" name="Slide Number Placeholder 3"/>
          <p:cNvSpPr>
            <a:spLocks noGrp="1"/>
          </p:cNvSpPr>
          <p:nvPr>
            <p:ph type="sldNum" sz="quarter" idx="10"/>
          </p:nvPr>
        </p:nvSpPr>
        <p:spPr/>
        <p:txBody>
          <a:bodyPr/>
          <a:lstStyle/>
          <a:p>
            <a:fld id="{765163CE-EC3C-E24E-A04C-E19D2EAC3BEF}"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973279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5163CE-EC3C-E24E-A04C-E19D2EAC3BEF}"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973279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3/29/17</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3/29/17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3/29/17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3/29/17</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solidFill>
                  <a:prstClr val="white"/>
                </a:solidFill>
                <a:latin typeface="Century Gothic"/>
              </a:rPr>
              <a:pPr/>
              <a:t>3/29/17</a:t>
            </a:fld>
            <a:endParaRPr lang="en-US">
              <a:solidFill>
                <a:prstClr val="white"/>
              </a:solidFill>
              <a:latin typeface="Century Gothic"/>
            </a:endParaRPr>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solidFill>
                  <a:srgbClr val="333333">
                    <a:lumMod val="60000"/>
                    <a:lumOff val="40000"/>
                  </a:srgbClr>
                </a:solidFill>
                <a:latin typeface="Century Gothic"/>
              </a:rPr>
              <a:pPr/>
              <a:t>‹#›</a:t>
            </a:fld>
            <a:endParaRPr lang="en-US">
              <a:solidFill>
                <a:srgbClr val="333333">
                  <a:lumMod val="60000"/>
                  <a:lumOff val="40000"/>
                </a:srgbClr>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5" name="Footer Placeholder 4"/>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solidFill>
                  <a:prstClr val="white"/>
                </a:solidFill>
                <a:latin typeface="Century Gothic"/>
              </a:rPr>
              <a:pPr/>
              <a:t>3/29/17</a:t>
            </a:fld>
            <a:endParaRPr lang="en-US">
              <a:solidFill>
                <a:prstClr val="white"/>
              </a:solidFill>
              <a:latin typeface="Century Gothic"/>
            </a:endParaRPr>
          </a:p>
        </p:txBody>
      </p:sp>
      <p:sp>
        <p:nvSpPr>
          <p:cNvPr id="5" name="Footer Placeholder 4"/>
          <p:cNvSpPr>
            <a:spLocks noGrp="1"/>
          </p:cNvSpPr>
          <p:nvPr>
            <p:ph type="ftr" sz="quarter" idx="11"/>
          </p:nvPr>
        </p:nvSpPr>
        <p:spPr>
          <a:xfrm>
            <a:off x="3213847" y="6356350"/>
            <a:ext cx="4734112" cy="365125"/>
          </a:xfrm>
        </p:spPr>
        <p:txBody>
          <a:body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solidFill>
                  <a:srgbClr val="333333">
                    <a:lumMod val="60000"/>
                    <a:lumOff val="40000"/>
                  </a:srgbClr>
                </a:solidFill>
                <a:latin typeface="Century Gothic"/>
              </a:rPr>
              <a:pPr/>
              <a:t>‹#›</a:t>
            </a:fld>
            <a:endParaRPr lang="en-US">
              <a:solidFill>
                <a:srgbClr val="333333">
                  <a:lumMod val="60000"/>
                  <a:lumOff val="40000"/>
                </a:srgbClr>
              </a:solidFill>
              <a:latin typeface="Century Gothic"/>
            </a:endParaRPr>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5" name="Footer Placeholder 4"/>
          <p:cNvSpPr>
            <a:spLocks noGrp="1"/>
          </p:cNvSpPr>
          <p:nvPr>
            <p:ph type="ftr" sz="quarter" idx="11"/>
          </p:nvPr>
        </p:nvSpPr>
        <p:spPr>
          <a:xfrm>
            <a:off x="2178423" y="6356350"/>
            <a:ext cx="4926852" cy="365125"/>
          </a:xfrm>
        </p:spPr>
        <p:txBody>
          <a:body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5" name="Footer Placeholder 4"/>
          <p:cNvSpPr>
            <a:spLocks noGrp="1"/>
          </p:cNvSpPr>
          <p:nvPr>
            <p:ph type="ftr" sz="quarter" idx="11"/>
          </p:nvPr>
        </p:nvSpPr>
        <p:spPr>
          <a:xfrm>
            <a:off x="174812" y="6356350"/>
            <a:ext cx="5311588" cy="365125"/>
          </a:xfrm>
        </p:spPr>
        <p:txBody>
          <a:body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8" name="Footer Placeholder 7"/>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9" name="Slide Number Placeholder 8"/>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3/29/17</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4" name="Footer Placeholder 3"/>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5" name="Slide Number Placeholder 4"/>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Date Placeholder 1"/>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3" name="Footer Placeholder 2"/>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4" name="Slide Number Placeholder 3"/>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a:xfrm>
            <a:off x="174812" y="6356350"/>
            <a:ext cx="3863788" cy="365125"/>
          </a:xfrm>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5" name="Footer Placeholder 4"/>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5" name="Footer Placeholder 4"/>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3/29/17</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3/29/17</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3/29/17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20" Type="http://schemas.openxmlformats.org/officeDocument/2006/relationships/theme" Target="../theme/theme2.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Relationship Id="rId18" Type="http://schemas.openxmlformats.org/officeDocument/2006/relationships/slideLayout" Target="../slideLayouts/slideLayout37.xml"/><Relationship Id="rId19" Type="http://schemas.openxmlformats.org/officeDocument/2006/relationships/slideLayout" Target="../slideLayouts/slideLayout38.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3/29/17</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solidFill>
                  <a:srgbClr val="333333">
                    <a:lumMod val="60000"/>
                    <a:lumOff val="40000"/>
                  </a:srgbClr>
                </a:solidFill>
                <a:latin typeface="Century Gothic"/>
              </a:rPr>
              <a:pPr/>
              <a:t>3/29/17</a:t>
            </a:fld>
            <a:endParaRPr lang="en-US">
              <a:solidFill>
                <a:srgbClr val="333333">
                  <a:lumMod val="60000"/>
                  <a:lumOff val="40000"/>
                </a:srgbClr>
              </a:solidFill>
              <a:latin typeface="Century Gothic"/>
            </a:endParaRPr>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3.png"/><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02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8016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4208928"/>
            <a:ext cx="5458968" cy="2260135"/>
          </a:xfrm>
        </p:spPr>
        <p:txBody>
          <a:bodyPr>
            <a:noAutofit/>
          </a:bodyPr>
          <a:lstStyle/>
          <a:p>
            <a:pPr algn="ctr"/>
            <a:r>
              <a:rPr lang="en-US" sz="4000" b="1" dirty="0"/>
              <a:t>How to Understand the Bible</a:t>
            </a:r>
            <a:br>
              <a:rPr lang="en-US" sz="4000" b="1" dirty="0"/>
            </a:br>
            <a:r>
              <a:rPr lang="en-US" sz="3600" b="1" i="1" dirty="0">
                <a:solidFill>
                  <a:schemeClr val="accent6"/>
                </a:solidFill>
              </a:rPr>
              <a:t>Part </a:t>
            </a:r>
            <a:r>
              <a:rPr lang="en-US" sz="3600" b="1" i="1" dirty="0" smtClean="0">
                <a:solidFill>
                  <a:schemeClr val="accent6"/>
                </a:solidFill>
              </a:rPr>
              <a:t>5</a:t>
            </a:r>
            <a:endParaRPr lang="en-US" sz="4000" b="1" dirty="0"/>
          </a:p>
        </p:txBody>
      </p:sp>
      <p:sp>
        <p:nvSpPr>
          <p:cNvPr id="3" name="Subtitle 2"/>
          <p:cNvSpPr>
            <a:spLocks noGrp="1"/>
          </p:cNvSpPr>
          <p:nvPr>
            <p:ph type="subTitle" idx="1"/>
          </p:nvPr>
        </p:nvSpPr>
        <p:spPr>
          <a:xfrm>
            <a:off x="576747" y="389508"/>
            <a:ext cx="2484797" cy="6171797"/>
          </a:xfrm>
        </p:spPr>
        <p:txBody>
          <a:bodyPr>
            <a:normAutofit/>
          </a:bodyPr>
          <a:lstStyle/>
          <a:p>
            <a:pPr>
              <a:spcAft>
                <a:spcPts val="1800"/>
              </a:spcAft>
            </a:pPr>
            <a:r>
              <a:rPr lang="en-US" sz="2000" b="1" dirty="0" smtClean="0"/>
              <a:t>From the start of this series, we have tried make the point that </a:t>
            </a:r>
            <a:r>
              <a:rPr lang="en-US" sz="2000" b="1" dirty="0" smtClean="0">
                <a:solidFill>
                  <a:schemeClr val="accent1"/>
                </a:solidFill>
              </a:rPr>
              <a:t>the Bible can (and must) be understood! </a:t>
            </a:r>
          </a:p>
          <a:p>
            <a:pPr>
              <a:spcAft>
                <a:spcPts val="1800"/>
              </a:spcAft>
            </a:pPr>
            <a:r>
              <a:rPr lang="en-US" sz="2000" b="1" dirty="0" smtClean="0"/>
              <a:t>We’ve tried to provide some keys to help us learn, and to assist others in learning</a:t>
            </a:r>
          </a:p>
        </p:txBody>
      </p:sp>
      <p:pic>
        <p:nvPicPr>
          <p:cNvPr id="4" name="Picture 3" descr="Bible graph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401" y="389508"/>
            <a:ext cx="3188930" cy="3654615"/>
          </a:xfrm>
          <a:prstGeom prst="rect">
            <a:avLst/>
          </a:prstGeom>
        </p:spPr>
      </p:pic>
    </p:spTree>
    <p:extLst>
      <p:ext uri="{BB962C8B-B14F-4D97-AF65-F5344CB8AC3E}">
        <p14:creationId xmlns:p14="http://schemas.microsoft.com/office/powerpoint/2010/main" val="17931266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par>
                          <p:cTn id="13" fill="hold">
                            <p:stCondLst>
                              <p:cond delay="2000"/>
                            </p:stCondLst>
                            <p:childTnLst>
                              <p:par>
                                <p:cTn id="14" presetID="1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2000"/>
                                        <p:tgtEl>
                                          <p:spTgt spid="2"/>
                                        </p:tgtEl>
                                        <p:attrNameLst>
                                          <p:attrName>ppt_y</p:attrName>
                                        </p:attrNameLst>
                                      </p:cBhvr>
                                      <p:tavLst>
                                        <p:tav tm="0">
                                          <p:val>
                                            <p:strVal val="#ppt_y-#ppt_h*1.125000"/>
                                          </p:val>
                                        </p:tav>
                                        <p:tav tm="100000">
                                          <p:val>
                                            <p:strVal val="#ppt_y"/>
                                          </p:val>
                                        </p:tav>
                                      </p:tavLst>
                                    </p:anim>
                                    <p:animEffect transition="in" filter="wipe(dow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6123"/>
            <a:ext cx="6508377" cy="1637357"/>
          </a:xfrm>
        </p:spPr>
        <p:txBody>
          <a:bodyPr anchor="ctr"/>
          <a:lstStyle/>
          <a:p>
            <a:pPr algn="ctr"/>
            <a:r>
              <a:rPr lang="en-US" sz="4400" b="1" dirty="0" smtClean="0"/>
              <a:t>Keys to Understanding the Bible</a:t>
            </a:r>
            <a:endParaRPr lang="en-US" sz="4400" b="1" dirty="0"/>
          </a:p>
        </p:txBody>
      </p:sp>
      <p:sp>
        <p:nvSpPr>
          <p:cNvPr id="3" name="Content Placeholder 2"/>
          <p:cNvSpPr>
            <a:spLocks noGrp="1"/>
          </p:cNvSpPr>
          <p:nvPr>
            <p:ph idx="1"/>
          </p:nvPr>
        </p:nvSpPr>
        <p:spPr>
          <a:xfrm>
            <a:off x="457199" y="2209800"/>
            <a:ext cx="8387261" cy="3916363"/>
          </a:xfrm>
          <a:solidFill>
            <a:schemeClr val="bg2"/>
          </a:solidFill>
        </p:spPr>
        <p:txBody>
          <a:bodyPr>
            <a:normAutofit fontScale="92500"/>
          </a:bodyPr>
          <a:lstStyle/>
          <a:p>
            <a:pPr marL="0" indent="0">
              <a:buNone/>
            </a:pPr>
            <a:r>
              <a:rPr lang="en-US" sz="2800" b="1" dirty="0" smtClean="0">
                <a:solidFill>
                  <a:srgbClr val="990000"/>
                </a:solidFill>
              </a:rPr>
              <a:t>Let’s quickly review the keys previously covered: </a:t>
            </a:r>
          </a:p>
          <a:p>
            <a:pPr marL="685800" lvl="1" indent="-457200">
              <a:buClr>
                <a:schemeClr val="accent1"/>
              </a:buClr>
              <a:buFont typeface="+mj-lt"/>
              <a:buAutoNum type="arabicPeriod"/>
            </a:pPr>
            <a:r>
              <a:rPr lang="en-US" sz="2800" b="1" dirty="0" smtClean="0">
                <a:solidFill>
                  <a:srgbClr val="000000"/>
                </a:solidFill>
              </a:rPr>
              <a:t>Get the </a:t>
            </a:r>
            <a:r>
              <a:rPr lang="en-US" sz="2800" b="1" dirty="0" smtClean="0">
                <a:solidFill>
                  <a:srgbClr val="990000"/>
                </a:solidFill>
              </a:rPr>
              <a:t>“Big Picture” </a:t>
            </a:r>
            <a:r>
              <a:rPr lang="en-US" sz="2800" dirty="0" smtClean="0">
                <a:solidFill>
                  <a:srgbClr val="990000"/>
                </a:solidFill>
              </a:rPr>
              <a:t>(last page first)</a:t>
            </a:r>
          </a:p>
          <a:p>
            <a:pPr marL="685800" lvl="1" indent="-457200">
              <a:buClr>
                <a:schemeClr val="accent1"/>
              </a:buClr>
              <a:buFont typeface="+mj-lt"/>
              <a:buAutoNum type="arabicPeriod"/>
            </a:pPr>
            <a:r>
              <a:rPr lang="en-US" sz="2800" b="1" dirty="0" smtClean="0">
                <a:solidFill>
                  <a:srgbClr val="000000"/>
                </a:solidFill>
              </a:rPr>
              <a:t>The Bible was written </a:t>
            </a:r>
            <a:r>
              <a:rPr lang="en-US" sz="2800" b="1" dirty="0" smtClean="0">
                <a:solidFill>
                  <a:srgbClr val="990000"/>
                </a:solidFill>
              </a:rPr>
              <a:t>“4 us not 2 us”</a:t>
            </a:r>
          </a:p>
          <a:p>
            <a:pPr marL="685800" lvl="1" indent="-457200">
              <a:buClr>
                <a:schemeClr val="accent1"/>
              </a:buClr>
              <a:buFont typeface="+mj-lt"/>
              <a:buAutoNum type="arabicPeriod"/>
            </a:pPr>
            <a:r>
              <a:rPr lang="en-US" sz="2800" b="1" dirty="0" smtClean="0">
                <a:solidFill>
                  <a:srgbClr val="000000"/>
                </a:solidFill>
              </a:rPr>
              <a:t>Remember that </a:t>
            </a:r>
            <a:r>
              <a:rPr lang="en-US" sz="2800" b="1" dirty="0" smtClean="0">
                <a:solidFill>
                  <a:srgbClr val="990000"/>
                </a:solidFill>
              </a:rPr>
              <a:t>“Context is Critical”</a:t>
            </a:r>
          </a:p>
          <a:p>
            <a:pPr marL="685800" lvl="1" indent="-457200">
              <a:buClr>
                <a:schemeClr val="accent1"/>
              </a:buClr>
              <a:buFont typeface="+mj-lt"/>
              <a:buAutoNum type="arabicPeriod"/>
            </a:pPr>
            <a:r>
              <a:rPr lang="en-US" sz="2800" b="1" dirty="0" smtClean="0">
                <a:solidFill>
                  <a:srgbClr val="000000"/>
                </a:solidFill>
              </a:rPr>
              <a:t>It does contain </a:t>
            </a:r>
            <a:r>
              <a:rPr lang="en-US" sz="2800" b="1" dirty="0" smtClean="0">
                <a:solidFill>
                  <a:srgbClr val="990000"/>
                </a:solidFill>
              </a:rPr>
              <a:t>“Figures &amp; Symbols” </a:t>
            </a:r>
            <a:r>
              <a:rPr lang="en-US" sz="2800" b="1" dirty="0" smtClean="0">
                <a:solidFill>
                  <a:srgbClr val="000000"/>
                </a:solidFill>
              </a:rPr>
              <a:t>but it is not all </a:t>
            </a:r>
            <a:r>
              <a:rPr lang="en-US" sz="2800" b="1" i="1" dirty="0" smtClean="0">
                <a:solidFill>
                  <a:srgbClr val="000000"/>
                </a:solidFill>
              </a:rPr>
              <a:t>figurative </a:t>
            </a:r>
            <a:r>
              <a:rPr lang="en-US" sz="2800" b="1" dirty="0" smtClean="0">
                <a:solidFill>
                  <a:srgbClr val="000000"/>
                </a:solidFill>
              </a:rPr>
              <a:t>and/or </a:t>
            </a:r>
            <a:r>
              <a:rPr lang="en-US" sz="2800" b="1" i="1" dirty="0" smtClean="0">
                <a:solidFill>
                  <a:srgbClr val="000000"/>
                </a:solidFill>
              </a:rPr>
              <a:t>symbolic</a:t>
            </a:r>
            <a:endParaRPr lang="en-US" sz="2800" b="1" dirty="0" smtClean="0">
              <a:solidFill>
                <a:srgbClr val="000000"/>
              </a:solidFill>
            </a:endParaRPr>
          </a:p>
          <a:p>
            <a:pPr marL="685800" lvl="1" indent="-457200">
              <a:buClr>
                <a:schemeClr val="accent1"/>
              </a:buClr>
              <a:buFont typeface="+mj-lt"/>
              <a:buAutoNum type="arabicPeriod"/>
            </a:pPr>
            <a:r>
              <a:rPr lang="en-US" sz="2800" b="1" dirty="0" smtClean="0">
                <a:solidFill>
                  <a:srgbClr val="000000"/>
                </a:solidFill>
              </a:rPr>
              <a:t>It has </a:t>
            </a:r>
            <a:r>
              <a:rPr lang="en-US" sz="2800" b="1" dirty="0" smtClean="0">
                <a:solidFill>
                  <a:srgbClr val="990000"/>
                </a:solidFill>
              </a:rPr>
              <a:t>“Many </a:t>
            </a:r>
            <a:r>
              <a:rPr lang="en-US" sz="2800" b="1" i="1" dirty="0" smtClean="0">
                <a:solidFill>
                  <a:srgbClr val="990000"/>
                </a:solidFill>
              </a:rPr>
              <a:t>Writers, </a:t>
            </a:r>
            <a:r>
              <a:rPr lang="en-US" sz="2800" b="1" dirty="0" smtClean="0">
                <a:solidFill>
                  <a:srgbClr val="990000"/>
                </a:solidFill>
              </a:rPr>
              <a:t>One </a:t>
            </a:r>
            <a:r>
              <a:rPr lang="en-US" sz="2800" b="1" i="1" dirty="0" smtClean="0">
                <a:solidFill>
                  <a:srgbClr val="990000"/>
                </a:solidFill>
              </a:rPr>
              <a:t>Author” </a:t>
            </a:r>
            <a:r>
              <a:rPr lang="en-US" sz="2800" b="1" dirty="0" smtClean="0">
                <a:solidFill>
                  <a:srgbClr val="000000"/>
                </a:solidFill>
              </a:rPr>
              <a:t>and</a:t>
            </a:r>
          </a:p>
          <a:p>
            <a:pPr marL="685800" lvl="1" indent="-457200">
              <a:buClr>
                <a:schemeClr val="accent1"/>
              </a:buClr>
              <a:buFont typeface="+mj-lt"/>
              <a:buAutoNum type="arabicPeriod"/>
            </a:pPr>
            <a:r>
              <a:rPr lang="en-US" sz="2800" b="1" dirty="0" smtClean="0">
                <a:solidFill>
                  <a:srgbClr val="000000"/>
                </a:solidFill>
              </a:rPr>
              <a:t>We have to </a:t>
            </a:r>
            <a:r>
              <a:rPr lang="en-US" sz="2800" b="1" dirty="0" smtClean="0">
                <a:solidFill>
                  <a:srgbClr val="990000"/>
                </a:solidFill>
              </a:rPr>
              <a:t>“Cut Straight” </a:t>
            </a:r>
            <a:r>
              <a:rPr lang="en-US" sz="2800" b="1" dirty="0" smtClean="0">
                <a:solidFill>
                  <a:schemeClr val="tx1"/>
                </a:solidFill>
              </a:rPr>
              <a:t>to get it</a:t>
            </a:r>
          </a:p>
        </p:txBody>
      </p:sp>
      <p:pic>
        <p:nvPicPr>
          <p:cNvPr id="4" name="Picture 3" descr="Bible graph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473" y="276123"/>
            <a:ext cx="1428719" cy="1637357"/>
          </a:xfrm>
          <a:prstGeom prst="rect">
            <a:avLst/>
          </a:prstGeom>
        </p:spPr>
      </p:pic>
      <p:sp>
        <p:nvSpPr>
          <p:cNvPr id="5" name="TextBox 4"/>
          <p:cNvSpPr txBox="1"/>
          <p:nvPr/>
        </p:nvSpPr>
        <p:spPr>
          <a:xfrm>
            <a:off x="457199" y="6183307"/>
            <a:ext cx="8387261" cy="523220"/>
          </a:xfrm>
          <a:prstGeom prst="rect">
            <a:avLst/>
          </a:prstGeom>
          <a:noFill/>
        </p:spPr>
        <p:txBody>
          <a:bodyPr wrap="square" rtlCol="0">
            <a:spAutoFit/>
          </a:bodyPr>
          <a:lstStyle/>
          <a:p>
            <a:pPr algn="ctr"/>
            <a:r>
              <a:rPr lang="en-US" sz="2800" b="1" dirty="0" smtClean="0">
                <a:solidFill>
                  <a:schemeClr val="accent1"/>
                </a:solidFill>
              </a:rPr>
              <a:t>All of which brings us to our next key....</a:t>
            </a:r>
            <a:endParaRPr lang="en-US" sz="2800" b="1" dirty="0">
              <a:solidFill>
                <a:schemeClr val="accent1"/>
              </a:solidFill>
            </a:endParaRPr>
          </a:p>
        </p:txBody>
      </p:sp>
    </p:spTree>
    <p:extLst>
      <p:ext uri="{BB962C8B-B14F-4D97-AF65-F5344CB8AC3E}">
        <p14:creationId xmlns:p14="http://schemas.microsoft.com/office/powerpoint/2010/main" val="12954829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1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1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1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6" dur="1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32" dur="1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38" dur="1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44" dur="1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p:tgtEl>
                                          <p:spTgt spid="5"/>
                                        </p:tgtEl>
                                        <p:attrNameLst>
                                          <p:attrName>ppt_y</p:attrName>
                                        </p:attrNameLst>
                                      </p:cBhvr>
                                      <p:tavLst>
                                        <p:tav tm="0">
                                          <p:val>
                                            <p:strVal val="#ppt_y-#ppt_h*1.125000"/>
                                          </p:val>
                                        </p:tav>
                                        <p:tav tm="100000">
                                          <p:val>
                                            <p:strVal val="#ppt_y"/>
                                          </p:val>
                                        </p:tav>
                                      </p:tavLst>
                                    </p:anim>
                                    <p:animEffect transition="in" filter="wipe(down)">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6123"/>
            <a:ext cx="6508377" cy="1637357"/>
          </a:xfrm>
        </p:spPr>
        <p:txBody>
          <a:bodyPr anchor="ctr"/>
          <a:lstStyle/>
          <a:p>
            <a:pPr algn="ctr"/>
            <a:r>
              <a:rPr lang="en-US" sz="4400" b="1" dirty="0" smtClean="0"/>
              <a:t>Keys to Understanding the Bible</a:t>
            </a:r>
            <a:endParaRPr lang="en-US" sz="4400" b="1" dirty="0"/>
          </a:p>
        </p:txBody>
      </p:sp>
      <p:sp>
        <p:nvSpPr>
          <p:cNvPr id="3" name="Content Placeholder 2"/>
          <p:cNvSpPr>
            <a:spLocks noGrp="1"/>
          </p:cNvSpPr>
          <p:nvPr>
            <p:ph idx="1"/>
          </p:nvPr>
        </p:nvSpPr>
        <p:spPr>
          <a:xfrm>
            <a:off x="457199" y="2209800"/>
            <a:ext cx="8387261" cy="3916363"/>
          </a:xfrm>
          <a:solidFill>
            <a:schemeClr val="bg2"/>
          </a:solidFill>
        </p:spPr>
        <p:txBody>
          <a:bodyPr>
            <a:normAutofit/>
          </a:bodyPr>
          <a:lstStyle/>
          <a:p>
            <a:pPr marL="0" indent="0">
              <a:buNone/>
            </a:pPr>
            <a:r>
              <a:rPr lang="en-US" sz="2800" b="1" dirty="0" smtClean="0">
                <a:solidFill>
                  <a:srgbClr val="990000"/>
                </a:solidFill>
              </a:rPr>
              <a:t>#7- </a:t>
            </a:r>
            <a:r>
              <a:rPr lang="en-US" sz="2800" b="1" i="1" dirty="0" smtClean="0">
                <a:solidFill>
                  <a:srgbClr val="990000"/>
                </a:solidFill>
              </a:rPr>
              <a:t>Plot </a:t>
            </a:r>
            <a:r>
              <a:rPr lang="en-US" sz="2800" b="1" dirty="0" smtClean="0">
                <a:solidFill>
                  <a:srgbClr val="990000"/>
                </a:solidFill>
              </a:rPr>
              <a:t>the </a:t>
            </a:r>
            <a:r>
              <a:rPr lang="en-US" sz="2800" b="1" i="1" dirty="0" smtClean="0">
                <a:solidFill>
                  <a:srgbClr val="990000"/>
                </a:solidFill>
              </a:rPr>
              <a:t>Plot</a:t>
            </a:r>
            <a:endParaRPr lang="en-US" sz="2800" b="1" dirty="0" smtClean="0">
              <a:solidFill>
                <a:srgbClr val="990000"/>
              </a:solidFill>
            </a:endParaRPr>
          </a:p>
          <a:p>
            <a:pPr lvl="1">
              <a:buClr>
                <a:schemeClr val="accent1"/>
              </a:buClr>
            </a:pPr>
            <a:r>
              <a:rPr lang="en-US" sz="2800" b="1" dirty="0">
                <a:solidFill>
                  <a:srgbClr val="000000"/>
                </a:solidFill>
              </a:rPr>
              <a:t> </a:t>
            </a:r>
            <a:r>
              <a:rPr lang="en-US" sz="2800" b="1" dirty="0" smtClean="0">
                <a:solidFill>
                  <a:srgbClr val="000000"/>
                </a:solidFill>
              </a:rPr>
              <a:t>By this we mean </a:t>
            </a:r>
            <a:r>
              <a:rPr lang="en-US" sz="2800" b="1" dirty="0" smtClean="0">
                <a:solidFill>
                  <a:srgbClr val="990000"/>
                </a:solidFill>
              </a:rPr>
              <a:t>“</a:t>
            </a:r>
            <a:r>
              <a:rPr lang="en-US" sz="2800" b="1" i="1" u="sng" dirty="0" smtClean="0">
                <a:solidFill>
                  <a:srgbClr val="990000"/>
                </a:solidFill>
              </a:rPr>
              <a:t>Plot</a:t>
            </a:r>
            <a:r>
              <a:rPr lang="en-US" sz="2800" b="1" i="1" dirty="0" smtClean="0">
                <a:solidFill>
                  <a:srgbClr val="990000"/>
                </a:solidFill>
              </a:rPr>
              <a:t>”</a:t>
            </a:r>
            <a:r>
              <a:rPr lang="en-US" sz="2800" b="1" i="1" dirty="0" smtClean="0">
                <a:solidFill>
                  <a:srgbClr val="000000"/>
                </a:solidFill>
              </a:rPr>
              <a:t> </a:t>
            </a:r>
            <a:r>
              <a:rPr lang="en-US" sz="2800" b="1" dirty="0" smtClean="0">
                <a:solidFill>
                  <a:srgbClr val="000000"/>
                </a:solidFill>
              </a:rPr>
              <a:t>(as a verb</a:t>
            </a:r>
            <a:r>
              <a:rPr lang="en-US" sz="2800" b="1" dirty="0">
                <a:solidFill>
                  <a:srgbClr val="000000"/>
                </a:solidFill>
              </a:rPr>
              <a:t> </a:t>
            </a:r>
            <a:r>
              <a:rPr lang="en-US" sz="2800" b="1" dirty="0" smtClean="0">
                <a:solidFill>
                  <a:srgbClr val="000000"/>
                </a:solidFill>
              </a:rPr>
              <a:t>meaning </a:t>
            </a:r>
            <a:r>
              <a:rPr lang="en-US" sz="2800" b="1" i="1" dirty="0" smtClean="0">
                <a:solidFill>
                  <a:srgbClr val="990000"/>
                </a:solidFill>
              </a:rPr>
              <a:t>to mark something on a chart</a:t>
            </a:r>
            <a:r>
              <a:rPr lang="en-US" sz="2800" b="1" dirty="0" smtClean="0">
                <a:solidFill>
                  <a:srgbClr val="000000"/>
                </a:solidFill>
              </a:rPr>
              <a:t>) </a:t>
            </a:r>
            <a:r>
              <a:rPr lang="en-US" sz="2800" b="1" dirty="0" smtClean="0">
                <a:solidFill>
                  <a:srgbClr val="990000"/>
                </a:solidFill>
              </a:rPr>
              <a:t>“the </a:t>
            </a:r>
            <a:r>
              <a:rPr lang="en-US" sz="2800" b="1" i="1" u="sng" dirty="0" smtClean="0">
                <a:solidFill>
                  <a:srgbClr val="990000"/>
                </a:solidFill>
              </a:rPr>
              <a:t>Plot</a:t>
            </a:r>
            <a:r>
              <a:rPr lang="en-US" sz="2800" b="1" i="1" dirty="0" smtClean="0">
                <a:solidFill>
                  <a:srgbClr val="990000"/>
                </a:solidFill>
              </a:rPr>
              <a:t>” </a:t>
            </a:r>
            <a:r>
              <a:rPr lang="en-US" sz="2800" b="1" dirty="0" smtClean="0">
                <a:solidFill>
                  <a:srgbClr val="000000"/>
                </a:solidFill>
              </a:rPr>
              <a:t>(as a noun meaning </a:t>
            </a:r>
            <a:r>
              <a:rPr lang="en-US" sz="2800" b="1" i="1" dirty="0" smtClean="0">
                <a:solidFill>
                  <a:srgbClr val="990000"/>
                </a:solidFill>
              </a:rPr>
              <a:t>the storyline</a:t>
            </a:r>
            <a:r>
              <a:rPr lang="en-US" sz="2800" b="1" dirty="0" smtClean="0">
                <a:solidFill>
                  <a:srgbClr val="000000"/>
                </a:solidFill>
              </a:rPr>
              <a:t>).</a:t>
            </a:r>
          </a:p>
          <a:p>
            <a:pPr lvl="1">
              <a:buClr>
                <a:schemeClr val="accent1"/>
              </a:buClr>
            </a:pPr>
            <a:r>
              <a:rPr lang="en-US" sz="2800" b="1" dirty="0">
                <a:solidFill>
                  <a:srgbClr val="000000"/>
                </a:solidFill>
              </a:rPr>
              <a:t> </a:t>
            </a:r>
            <a:r>
              <a:rPr lang="en-US" sz="2800" b="1" dirty="0" smtClean="0">
                <a:solidFill>
                  <a:srgbClr val="000000"/>
                </a:solidFill>
              </a:rPr>
              <a:t>The idea is that if we get </a:t>
            </a:r>
            <a:r>
              <a:rPr lang="en-US" sz="2800" b="1" dirty="0" smtClean="0">
                <a:solidFill>
                  <a:schemeClr val="tx1"/>
                </a:solidFill>
              </a:rPr>
              <a:t>the</a:t>
            </a:r>
            <a:r>
              <a:rPr lang="en-US" sz="2800" b="1" dirty="0" smtClean="0">
                <a:solidFill>
                  <a:srgbClr val="990000"/>
                </a:solidFill>
              </a:rPr>
              <a:t> </a:t>
            </a:r>
            <a:r>
              <a:rPr lang="en-US" sz="2800" b="1" i="1" dirty="0" smtClean="0">
                <a:solidFill>
                  <a:srgbClr val="990000"/>
                </a:solidFill>
              </a:rPr>
              <a:t>significant events</a:t>
            </a:r>
            <a:r>
              <a:rPr lang="en-US" sz="2800" b="1" i="1" dirty="0" smtClean="0">
                <a:solidFill>
                  <a:srgbClr val="000000"/>
                </a:solidFill>
              </a:rPr>
              <a:t> </a:t>
            </a:r>
            <a:r>
              <a:rPr lang="en-US" sz="2800" b="1" dirty="0" smtClean="0">
                <a:solidFill>
                  <a:srgbClr val="000000"/>
                </a:solidFill>
              </a:rPr>
              <a:t>of the</a:t>
            </a:r>
            <a:r>
              <a:rPr lang="en-US" sz="2800" b="1" dirty="0" smtClean="0">
                <a:solidFill>
                  <a:srgbClr val="990000"/>
                </a:solidFill>
              </a:rPr>
              <a:t> </a:t>
            </a:r>
            <a:r>
              <a:rPr lang="en-US" sz="2800" b="1" i="1" dirty="0" smtClean="0">
                <a:solidFill>
                  <a:srgbClr val="990000"/>
                </a:solidFill>
              </a:rPr>
              <a:t>storyline </a:t>
            </a:r>
            <a:r>
              <a:rPr lang="en-US" sz="2800" b="1" dirty="0" smtClean="0">
                <a:solidFill>
                  <a:srgbClr val="000000"/>
                </a:solidFill>
              </a:rPr>
              <a:t>in sequential order, we can understand the Bible! </a:t>
            </a:r>
          </a:p>
          <a:p>
            <a:pPr lvl="1">
              <a:buClr>
                <a:schemeClr val="accent1"/>
              </a:buClr>
            </a:pPr>
            <a:r>
              <a:rPr lang="en-US" sz="2800" b="1" dirty="0">
                <a:solidFill>
                  <a:srgbClr val="000000"/>
                </a:solidFill>
              </a:rPr>
              <a:t> </a:t>
            </a:r>
            <a:r>
              <a:rPr lang="en-US" sz="2800" b="1" dirty="0" smtClean="0">
                <a:solidFill>
                  <a:srgbClr val="000000"/>
                </a:solidFill>
              </a:rPr>
              <a:t>So, let’s see if we can do just that.... </a:t>
            </a:r>
            <a:endParaRPr lang="en-US" sz="2800" b="1" dirty="0" smtClean="0">
              <a:solidFill>
                <a:schemeClr val="tx1"/>
              </a:solidFill>
            </a:endParaRPr>
          </a:p>
        </p:txBody>
      </p:sp>
      <p:pic>
        <p:nvPicPr>
          <p:cNvPr id="4" name="Picture 3" descr="Bible graph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473" y="276123"/>
            <a:ext cx="1428719" cy="1637357"/>
          </a:xfrm>
          <a:prstGeom prst="rect">
            <a:avLst/>
          </a:prstGeom>
        </p:spPr>
      </p:pic>
    </p:spTree>
    <p:extLst>
      <p:ext uri="{BB962C8B-B14F-4D97-AF65-F5344CB8AC3E}">
        <p14:creationId xmlns:p14="http://schemas.microsoft.com/office/powerpoint/2010/main" val="3577256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1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1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1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6"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931"/>
            <a:ext cx="6508377" cy="1781629"/>
          </a:xfrm>
        </p:spPr>
        <p:txBody>
          <a:bodyPr anchor="ctr"/>
          <a:lstStyle/>
          <a:p>
            <a:pPr algn="ctr"/>
            <a:r>
              <a:rPr lang="en-US" sz="4000" b="1" dirty="0" smtClean="0">
                <a:solidFill>
                  <a:srgbClr val="000000"/>
                </a:solidFill>
              </a:rPr>
              <a:t>Understanding the Bible </a:t>
            </a:r>
            <a:r>
              <a:rPr lang="en-US" sz="4000" b="1" dirty="0" smtClean="0"/>
              <a:t>Key #7- </a:t>
            </a:r>
            <a:r>
              <a:rPr lang="en-US" sz="4000" b="1" i="1" dirty="0" smtClean="0"/>
              <a:t>Plotting the Plot</a:t>
            </a:r>
            <a:br>
              <a:rPr lang="en-US" sz="4000" b="1" i="1" dirty="0" smtClean="0"/>
            </a:br>
            <a:r>
              <a:rPr lang="en-US" sz="3200" b="1" dirty="0" smtClean="0">
                <a:solidFill>
                  <a:srgbClr val="000000"/>
                </a:solidFill>
              </a:rPr>
              <a:t>The Patriarchal Period</a:t>
            </a:r>
            <a:endParaRPr lang="en-US" sz="3200" b="1" dirty="0">
              <a:solidFill>
                <a:srgbClr val="000000"/>
              </a:solidFill>
            </a:endParaRPr>
          </a:p>
        </p:txBody>
      </p:sp>
      <p:pic>
        <p:nvPicPr>
          <p:cNvPr id="4" name="Picture 3" descr="Bible graph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473" y="276123"/>
            <a:ext cx="1428719" cy="1637357"/>
          </a:xfrm>
          <a:prstGeom prst="rect">
            <a:avLst/>
          </a:prstGeom>
        </p:spPr>
      </p:pic>
      <p:sp>
        <p:nvSpPr>
          <p:cNvPr id="5" name="Content Placeholder 4"/>
          <p:cNvSpPr>
            <a:spLocks noGrp="1"/>
          </p:cNvSpPr>
          <p:nvPr>
            <p:ph idx="1"/>
          </p:nvPr>
        </p:nvSpPr>
        <p:spPr>
          <a:xfrm rot="16200000">
            <a:off x="-1923186" y="4163606"/>
            <a:ext cx="4760769" cy="481013"/>
          </a:xfrm>
          <a:solidFill>
            <a:schemeClr val="bg2"/>
          </a:solidFill>
          <a:ln w="28575" cmpd="sng">
            <a:solidFill>
              <a:schemeClr val="accent1"/>
            </a:solidFill>
          </a:ln>
        </p:spPr>
        <p:txBody>
          <a:bodyPr/>
          <a:lstStyle/>
          <a:p>
            <a:pPr marL="0" indent="0" algn="ctr">
              <a:buNone/>
            </a:pPr>
            <a:r>
              <a:rPr lang="en-US" b="1" dirty="0" smtClean="0">
                <a:solidFill>
                  <a:srgbClr val="990000"/>
                </a:solidFill>
              </a:rPr>
              <a:t>1.</a:t>
            </a:r>
            <a:r>
              <a:rPr lang="en-US" b="1" dirty="0" smtClean="0"/>
              <a:t> The Beginning- </a:t>
            </a:r>
            <a:r>
              <a:rPr lang="en-US" b="1" i="1" dirty="0" smtClean="0"/>
              <a:t>Creation, </a:t>
            </a:r>
            <a:r>
              <a:rPr lang="en-US" b="1" u="sng" dirty="0" smtClean="0">
                <a:solidFill>
                  <a:srgbClr val="990000"/>
                </a:solidFill>
              </a:rPr>
              <a:t>Gen.1-2</a:t>
            </a:r>
            <a:endParaRPr lang="en-US" b="1" dirty="0">
              <a:solidFill>
                <a:srgbClr val="990000"/>
              </a:solidFill>
            </a:endParaRPr>
          </a:p>
        </p:txBody>
      </p:sp>
      <p:sp>
        <p:nvSpPr>
          <p:cNvPr id="6" name="Right Arrow 5"/>
          <p:cNvSpPr/>
          <p:nvPr/>
        </p:nvSpPr>
        <p:spPr>
          <a:xfrm>
            <a:off x="697705" y="4219697"/>
            <a:ext cx="8048487" cy="246062"/>
          </a:xfrm>
          <a:prstGeom prst="right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814223" y="2023728"/>
            <a:ext cx="3190875" cy="766217"/>
          </a:xfrm>
          <a:prstGeom prst="wedgeRoundRectCallout">
            <a:avLst>
              <a:gd name="adj1" fmla="val -39291"/>
              <a:gd name="adj2" fmla="val 240832"/>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2. </a:t>
            </a:r>
            <a:r>
              <a:rPr lang="en-US" sz="2000" b="1" dirty="0" smtClean="0">
                <a:solidFill>
                  <a:schemeClr val="tx1"/>
                </a:solidFill>
              </a:rPr>
              <a:t>Fall of Man &amp; Seed Promise, </a:t>
            </a:r>
            <a:r>
              <a:rPr lang="en-US" sz="2000" b="1" u="sng" dirty="0" smtClean="0">
                <a:solidFill>
                  <a:srgbClr val="990000"/>
                </a:solidFill>
              </a:rPr>
              <a:t>Gen.3</a:t>
            </a:r>
            <a:endParaRPr lang="en-US" sz="2000" b="1" dirty="0">
              <a:solidFill>
                <a:srgbClr val="990000"/>
              </a:solidFill>
            </a:endParaRPr>
          </a:p>
        </p:txBody>
      </p:sp>
      <p:sp>
        <p:nvSpPr>
          <p:cNvPr id="8" name="Rounded Rectangular Callout 7"/>
          <p:cNvSpPr/>
          <p:nvPr/>
        </p:nvSpPr>
        <p:spPr>
          <a:xfrm>
            <a:off x="814223" y="6040621"/>
            <a:ext cx="3190875" cy="744060"/>
          </a:xfrm>
          <a:prstGeom prst="wedgeRoundRectCallout">
            <a:avLst>
              <a:gd name="adj1" fmla="val -14449"/>
              <a:gd name="adj2" fmla="val -265562"/>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3. </a:t>
            </a:r>
            <a:r>
              <a:rPr lang="en-US" sz="2000" b="1" dirty="0" smtClean="0">
                <a:solidFill>
                  <a:schemeClr val="tx1"/>
                </a:solidFill>
              </a:rPr>
              <a:t>Destruction of the Flood, </a:t>
            </a:r>
            <a:r>
              <a:rPr lang="en-US" sz="2000" b="1" u="sng" dirty="0" smtClean="0">
                <a:solidFill>
                  <a:srgbClr val="990000"/>
                </a:solidFill>
              </a:rPr>
              <a:t>Gen.6-9</a:t>
            </a:r>
            <a:endParaRPr lang="en-US" sz="2000" b="1" dirty="0">
              <a:solidFill>
                <a:srgbClr val="990000"/>
              </a:solidFill>
            </a:endParaRPr>
          </a:p>
        </p:txBody>
      </p:sp>
      <p:sp>
        <p:nvSpPr>
          <p:cNvPr id="10" name="Rounded Rectangular Callout 9"/>
          <p:cNvSpPr/>
          <p:nvPr/>
        </p:nvSpPr>
        <p:spPr>
          <a:xfrm>
            <a:off x="2264560" y="2937897"/>
            <a:ext cx="3190875" cy="1039778"/>
          </a:xfrm>
          <a:prstGeom prst="wedgeRoundRectCallout">
            <a:avLst>
              <a:gd name="adj1" fmla="val -23668"/>
              <a:gd name="adj2" fmla="val 77005"/>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4. </a:t>
            </a:r>
            <a:r>
              <a:rPr lang="en-US" sz="2000" b="1" dirty="0" smtClean="0">
                <a:solidFill>
                  <a:schemeClr val="tx1"/>
                </a:solidFill>
              </a:rPr>
              <a:t>Three Promises to Abram: </a:t>
            </a:r>
            <a:r>
              <a:rPr lang="en-US" sz="2000" b="1" i="1" dirty="0" smtClean="0">
                <a:solidFill>
                  <a:schemeClr val="tx1"/>
                </a:solidFill>
              </a:rPr>
              <a:t>Land, Nation, Seed</a:t>
            </a:r>
            <a:r>
              <a:rPr lang="en-US" sz="2000" b="1" dirty="0" smtClean="0">
                <a:solidFill>
                  <a:schemeClr val="tx1"/>
                </a:solidFill>
              </a:rPr>
              <a:t>, </a:t>
            </a:r>
            <a:r>
              <a:rPr lang="en-US" sz="2000" b="1" u="sng" dirty="0" smtClean="0">
                <a:solidFill>
                  <a:srgbClr val="990000"/>
                </a:solidFill>
              </a:rPr>
              <a:t>Gen.12:1-3</a:t>
            </a:r>
            <a:endParaRPr lang="en-US" sz="2000" b="1" dirty="0">
              <a:solidFill>
                <a:srgbClr val="990000"/>
              </a:solidFill>
            </a:endParaRPr>
          </a:p>
        </p:txBody>
      </p:sp>
      <p:sp>
        <p:nvSpPr>
          <p:cNvPr id="11" name="Rounded Rectangular Callout 10"/>
          <p:cNvSpPr/>
          <p:nvPr/>
        </p:nvSpPr>
        <p:spPr>
          <a:xfrm>
            <a:off x="2264560" y="4884864"/>
            <a:ext cx="3190875" cy="1019235"/>
          </a:xfrm>
          <a:prstGeom prst="wedgeRoundRectCallout">
            <a:avLst>
              <a:gd name="adj1" fmla="val 21012"/>
              <a:gd name="adj2" fmla="val -94284"/>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5. </a:t>
            </a:r>
            <a:r>
              <a:rPr lang="en-US" sz="2000" b="1" dirty="0" smtClean="0">
                <a:solidFill>
                  <a:schemeClr val="tx1"/>
                </a:solidFill>
              </a:rPr>
              <a:t>Three Patriarchs: </a:t>
            </a:r>
            <a:r>
              <a:rPr lang="en-US" sz="2000" b="1" i="1" dirty="0" smtClean="0">
                <a:solidFill>
                  <a:schemeClr val="tx1"/>
                </a:solidFill>
              </a:rPr>
              <a:t>Abraham, Isaac, Jacob</a:t>
            </a:r>
            <a:r>
              <a:rPr lang="en-US" sz="2000" b="1" dirty="0" smtClean="0">
                <a:solidFill>
                  <a:schemeClr val="tx1"/>
                </a:solidFill>
              </a:rPr>
              <a:t>, </a:t>
            </a:r>
            <a:r>
              <a:rPr lang="en-US" sz="2000" b="1" u="sng" dirty="0" smtClean="0">
                <a:solidFill>
                  <a:srgbClr val="990000"/>
                </a:solidFill>
              </a:rPr>
              <a:t>Gen.21-28</a:t>
            </a:r>
            <a:endParaRPr lang="en-US" sz="2000" b="1" dirty="0">
              <a:solidFill>
                <a:srgbClr val="990000"/>
              </a:solidFill>
            </a:endParaRPr>
          </a:p>
        </p:txBody>
      </p:sp>
      <p:sp>
        <p:nvSpPr>
          <p:cNvPr id="14" name="Rounded Rectangular Callout 13"/>
          <p:cNvSpPr/>
          <p:nvPr/>
        </p:nvSpPr>
        <p:spPr>
          <a:xfrm>
            <a:off x="5121083" y="2023728"/>
            <a:ext cx="3190875" cy="766217"/>
          </a:xfrm>
          <a:prstGeom prst="wedgeRoundRectCallout">
            <a:avLst>
              <a:gd name="adj1" fmla="val -37446"/>
              <a:gd name="adj2" fmla="val 241451"/>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6. </a:t>
            </a:r>
            <a:r>
              <a:rPr lang="en-US" sz="2000" b="1" dirty="0" smtClean="0">
                <a:solidFill>
                  <a:schemeClr val="tx1"/>
                </a:solidFill>
              </a:rPr>
              <a:t>Twelve Sons of Jacob, </a:t>
            </a:r>
            <a:r>
              <a:rPr lang="en-US" sz="2000" b="1" u="sng" dirty="0" smtClean="0">
                <a:solidFill>
                  <a:srgbClr val="990000"/>
                </a:solidFill>
              </a:rPr>
              <a:t>Gen.22-36</a:t>
            </a:r>
            <a:endParaRPr lang="en-US" sz="2000" b="1" dirty="0">
              <a:solidFill>
                <a:srgbClr val="990000"/>
              </a:solidFill>
            </a:endParaRPr>
          </a:p>
        </p:txBody>
      </p:sp>
      <p:sp>
        <p:nvSpPr>
          <p:cNvPr id="15" name="Rounded Rectangular Callout 14"/>
          <p:cNvSpPr/>
          <p:nvPr/>
        </p:nvSpPr>
        <p:spPr>
          <a:xfrm>
            <a:off x="4991933" y="6040621"/>
            <a:ext cx="3190875" cy="744060"/>
          </a:xfrm>
          <a:prstGeom prst="wedgeRoundRectCallout">
            <a:avLst>
              <a:gd name="adj1" fmla="val -12458"/>
              <a:gd name="adj2" fmla="val -266466"/>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7. </a:t>
            </a:r>
            <a:r>
              <a:rPr lang="en-US" sz="2000" b="1" dirty="0" smtClean="0">
                <a:solidFill>
                  <a:schemeClr val="tx1"/>
                </a:solidFill>
              </a:rPr>
              <a:t>Joseph to &amp; in Egypt, </a:t>
            </a:r>
            <a:r>
              <a:rPr lang="en-US" sz="2000" b="1" u="sng" dirty="0" smtClean="0">
                <a:solidFill>
                  <a:srgbClr val="990000"/>
                </a:solidFill>
              </a:rPr>
              <a:t>Gen.37-45</a:t>
            </a:r>
            <a:endParaRPr lang="en-US" sz="2000" b="1" dirty="0">
              <a:solidFill>
                <a:srgbClr val="990000"/>
              </a:solidFill>
            </a:endParaRPr>
          </a:p>
        </p:txBody>
      </p:sp>
      <p:sp>
        <p:nvSpPr>
          <p:cNvPr id="16" name="Rounded Rectangular Callout 15"/>
          <p:cNvSpPr/>
          <p:nvPr/>
        </p:nvSpPr>
        <p:spPr>
          <a:xfrm>
            <a:off x="6450262" y="2937897"/>
            <a:ext cx="2620212" cy="1039778"/>
          </a:xfrm>
          <a:prstGeom prst="wedgeRoundRectCallout">
            <a:avLst>
              <a:gd name="adj1" fmla="val -22903"/>
              <a:gd name="adj2" fmla="val 76605"/>
              <a:gd name="adj3" fmla="val 16667"/>
            </a:avLst>
          </a:prstGeom>
          <a:solidFill>
            <a:schemeClr val="bg2"/>
          </a:solidFill>
          <a:ln w="28575" cmpd="sng">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8. </a:t>
            </a:r>
            <a:r>
              <a:rPr lang="en-US" sz="2000" b="1" dirty="0" smtClean="0">
                <a:solidFill>
                  <a:schemeClr val="tx1"/>
                </a:solidFill>
              </a:rPr>
              <a:t>Jacob’s (Israel’s) Family to Egypt, </a:t>
            </a:r>
            <a:r>
              <a:rPr lang="en-US" sz="2000" b="1" u="sng" dirty="0" smtClean="0">
                <a:solidFill>
                  <a:srgbClr val="990000"/>
                </a:solidFill>
              </a:rPr>
              <a:t>Gen.46-50</a:t>
            </a:r>
            <a:endParaRPr lang="en-US" sz="2000" b="1" dirty="0">
              <a:solidFill>
                <a:srgbClr val="990000"/>
              </a:solidFill>
            </a:endParaRPr>
          </a:p>
        </p:txBody>
      </p:sp>
      <p:sp>
        <p:nvSpPr>
          <p:cNvPr id="18" name="Rounded Rectangular Callout 17"/>
          <p:cNvSpPr/>
          <p:nvPr/>
        </p:nvSpPr>
        <p:spPr>
          <a:xfrm>
            <a:off x="6450262" y="4884864"/>
            <a:ext cx="2620213" cy="1019235"/>
          </a:xfrm>
          <a:prstGeom prst="wedgeRoundRectCallout">
            <a:avLst>
              <a:gd name="adj1" fmla="val 20746"/>
              <a:gd name="adj2" fmla="val -94796"/>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9. </a:t>
            </a:r>
            <a:r>
              <a:rPr lang="en-US" sz="2000" b="1" dirty="0" smtClean="0">
                <a:solidFill>
                  <a:schemeClr val="tx1"/>
                </a:solidFill>
              </a:rPr>
              <a:t>Israel’s Enslavement in Egypt, </a:t>
            </a:r>
            <a:r>
              <a:rPr lang="en-US" sz="2000" b="1" u="sng" dirty="0" smtClean="0">
                <a:solidFill>
                  <a:srgbClr val="990000"/>
                </a:solidFill>
              </a:rPr>
              <a:t>Ex.1-2</a:t>
            </a:r>
            <a:endParaRPr lang="en-US" sz="2000" b="1" dirty="0">
              <a:solidFill>
                <a:srgbClr val="990000"/>
              </a:solidFill>
            </a:endParaRPr>
          </a:p>
        </p:txBody>
      </p:sp>
      <p:sp>
        <p:nvSpPr>
          <p:cNvPr id="12" name="TextBox 11"/>
          <p:cNvSpPr txBox="1"/>
          <p:nvPr/>
        </p:nvSpPr>
        <p:spPr>
          <a:xfrm>
            <a:off x="5779717" y="2937897"/>
            <a:ext cx="3290757" cy="3785652"/>
          </a:xfrm>
          <a:prstGeom prst="rect">
            <a:avLst/>
          </a:prstGeom>
          <a:solidFill>
            <a:schemeClr val="accent1"/>
          </a:solidFill>
        </p:spPr>
        <p:txBody>
          <a:bodyPr wrap="square" rtlCol="0">
            <a:spAutoFit/>
          </a:bodyPr>
          <a:lstStyle/>
          <a:p>
            <a:r>
              <a:rPr lang="en-US" sz="2000" b="1" dirty="0" smtClean="0">
                <a:solidFill>
                  <a:schemeClr val="bg1"/>
                </a:solidFill>
              </a:rPr>
              <a:t>1.   Rueben</a:t>
            </a:r>
          </a:p>
          <a:p>
            <a:r>
              <a:rPr lang="en-US" sz="2000" b="1" dirty="0" smtClean="0">
                <a:solidFill>
                  <a:schemeClr val="bg1"/>
                </a:solidFill>
              </a:rPr>
              <a:t>2.   Simeon</a:t>
            </a:r>
          </a:p>
          <a:p>
            <a:r>
              <a:rPr lang="en-US" sz="2000" b="1" dirty="0" smtClean="0">
                <a:solidFill>
                  <a:schemeClr val="bg1"/>
                </a:solidFill>
              </a:rPr>
              <a:t>3.   Levi</a:t>
            </a:r>
          </a:p>
          <a:p>
            <a:r>
              <a:rPr lang="en-US" sz="2000" b="1" dirty="0" smtClean="0">
                <a:solidFill>
                  <a:schemeClr val="bg1"/>
                </a:solidFill>
              </a:rPr>
              <a:t>4.   </a:t>
            </a:r>
            <a:r>
              <a:rPr lang="en-US" sz="2000" b="1" dirty="0" smtClean="0">
                <a:solidFill>
                  <a:schemeClr val="accent4">
                    <a:lumMod val="60000"/>
                    <a:lumOff val="40000"/>
                  </a:schemeClr>
                </a:solidFill>
              </a:rPr>
              <a:t>Judah</a:t>
            </a:r>
          </a:p>
          <a:p>
            <a:r>
              <a:rPr lang="en-US" sz="2000" b="1" dirty="0" smtClean="0">
                <a:solidFill>
                  <a:schemeClr val="bg1"/>
                </a:solidFill>
              </a:rPr>
              <a:t>9.   Issachar</a:t>
            </a:r>
          </a:p>
          <a:p>
            <a:r>
              <a:rPr lang="en-US" sz="2000" b="1" dirty="0" smtClean="0">
                <a:solidFill>
                  <a:schemeClr val="bg1"/>
                </a:solidFill>
              </a:rPr>
              <a:t>10. </a:t>
            </a:r>
            <a:r>
              <a:rPr lang="en-US" sz="2000" b="1" dirty="0" err="1" smtClean="0">
                <a:solidFill>
                  <a:schemeClr val="bg1"/>
                </a:solidFill>
              </a:rPr>
              <a:t>Zebulun</a:t>
            </a:r>
            <a:endParaRPr lang="en-US" sz="2000" b="1" dirty="0" smtClean="0">
              <a:solidFill>
                <a:schemeClr val="bg1"/>
              </a:solidFill>
            </a:endParaRPr>
          </a:p>
          <a:p>
            <a:r>
              <a:rPr lang="en-US" sz="2000" b="1" dirty="0" smtClean="0">
                <a:solidFill>
                  <a:schemeClr val="bg1"/>
                </a:solidFill>
              </a:rPr>
              <a:t>5.   Dan</a:t>
            </a:r>
          </a:p>
          <a:p>
            <a:r>
              <a:rPr lang="en-US" sz="2000" b="1" dirty="0" smtClean="0">
                <a:solidFill>
                  <a:schemeClr val="bg1"/>
                </a:solidFill>
              </a:rPr>
              <a:t>6.   </a:t>
            </a:r>
            <a:r>
              <a:rPr lang="en-US" sz="2000" b="1" smtClean="0">
                <a:solidFill>
                  <a:schemeClr val="bg1"/>
                </a:solidFill>
              </a:rPr>
              <a:t>Naphtali</a:t>
            </a:r>
            <a:endParaRPr lang="en-US" sz="2000" b="1" dirty="0" smtClean="0">
              <a:solidFill>
                <a:schemeClr val="bg1"/>
              </a:solidFill>
            </a:endParaRPr>
          </a:p>
          <a:p>
            <a:r>
              <a:rPr lang="en-US" sz="2000" b="1" dirty="0" smtClean="0">
                <a:solidFill>
                  <a:schemeClr val="bg1"/>
                </a:solidFill>
              </a:rPr>
              <a:t>7.   Gad</a:t>
            </a:r>
          </a:p>
          <a:p>
            <a:r>
              <a:rPr lang="en-US" sz="2000" b="1" dirty="0" smtClean="0">
                <a:solidFill>
                  <a:schemeClr val="bg1"/>
                </a:solidFill>
              </a:rPr>
              <a:t>8.   Asher</a:t>
            </a:r>
          </a:p>
          <a:p>
            <a:r>
              <a:rPr lang="en-US" sz="2000" b="1" dirty="0" smtClean="0">
                <a:solidFill>
                  <a:schemeClr val="bg1"/>
                </a:solidFill>
              </a:rPr>
              <a:t>11. Joseph</a:t>
            </a:r>
          </a:p>
          <a:p>
            <a:r>
              <a:rPr lang="en-US" sz="2000" b="1" dirty="0" smtClean="0">
                <a:solidFill>
                  <a:schemeClr val="bg1"/>
                </a:solidFill>
              </a:rPr>
              <a:t>12. Benjamin</a:t>
            </a:r>
            <a:endParaRPr lang="en-US" sz="2000" b="1" dirty="0">
              <a:solidFill>
                <a:schemeClr val="bg1"/>
              </a:solidFill>
            </a:endParaRPr>
          </a:p>
        </p:txBody>
      </p:sp>
      <p:sp>
        <p:nvSpPr>
          <p:cNvPr id="17" name="Right Brace 16"/>
          <p:cNvSpPr/>
          <p:nvPr/>
        </p:nvSpPr>
        <p:spPr>
          <a:xfrm>
            <a:off x="7570769" y="3161331"/>
            <a:ext cx="347066" cy="1561908"/>
          </a:xfrm>
          <a:prstGeom prst="rightBrace">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7928178" y="3674541"/>
            <a:ext cx="922879" cy="544765"/>
          </a:xfrm>
          <a:prstGeom prst="rect">
            <a:avLst/>
          </a:prstGeom>
          <a:noFill/>
        </p:spPr>
        <p:txBody>
          <a:bodyPr wrap="square" rtlCol="0">
            <a:spAutoFit/>
          </a:bodyPr>
          <a:lstStyle/>
          <a:p>
            <a:pPr algn="ctr">
              <a:lnSpc>
                <a:spcPct val="80000"/>
              </a:lnSpc>
            </a:pPr>
            <a:r>
              <a:rPr lang="en-US" b="1" dirty="0" smtClean="0">
                <a:solidFill>
                  <a:schemeClr val="bg1"/>
                </a:solidFill>
              </a:rPr>
              <a:t>by</a:t>
            </a:r>
          </a:p>
          <a:p>
            <a:pPr algn="ctr">
              <a:lnSpc>
                <a:spcPct val="80000"/>
              </a:lnSpc>
            </a:pPr>
            <a:r>
              <a:rPr lang="en-US" b="1" dirty="0" smtClean="0">
                <a:solidFill>
                  <a:schemeClr val="bg1"/>
                </a:solidFill>
              </a:rPr>
              <a:t>Leah</a:t>
            </a:r>
            <a:endParaRPr lang="en-US" b="1" dirty="0">
              <a:solidFill>
                <a:schemeClr val="bg1"/>
              </a:solidFill>
            </a:endParaRPr>
          </a:p>
        </p:txBody>
      </p:sp>
      <p:sp>
        <p:nvSpPr>
          <p:cNvPr id="20" name="Right Brace 19"/>
          <p:cNvSpPr/>
          <p:nvPr/>
        </p:nvSpPr>
        <p:spPr>
          <a:xfrm>
            <a:off x="7570769" y="5017039"/>
            <a:ext cx="347066" cy="323752"/>
          </a:xfrm>
          <a:prstGeom prst="rightBrace">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Right Brace 20"/>
          <p:cNvSpPr/>
          <p:nvPr/>
        </p:nvSpPr>
        <p:spPr>
          <a:xfrm>
            <a:off x="7570769" y="5601047"/>
            <a:ext cx="347066" cy="323752"/>
          </a:xfrm>
          <a:prstGeom prst="rightBrace">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ight Brace 21"/>
          <p:cNvSpPr/>
          <p:nvPr/>
        </p:nvSpPr>
        <p:spPr>
          <a:xfrm>
            <a:off x="7581112" y="6188573"/>
            <a:ext cx="347066" cy="323752"/>
          </a:xfrm>
          <a:prstGeom prst="rightBrace">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8045650" y="4875639"/>
            <a:ext cx="922879" cy="595035"/>
          </a:xfrm>
          <a:prstGeom prst="rect">
            <a:avLst/>
          </a:prstGeom>
          <a:noFill/>
        </p:spPr>
        <p:txBody>
          <a:bodyPr wrap="square" rtlCol="0">
            <a:spAutoFit/>
          </a:bodyPr>
          <a:lstStyle/>
          <a:p>
            <a:pPr algn="ctr">
              <a:lnSpc>
                <a:spcPct val="80000"/>
              </a:lnSpc>
            </a:pPr>
            <a:r>
              <a:rPr lang="en-US" sz="2000" b="1" dirty="0" smtClean="0">
                <a:solidFill>
                  <a:schemeClr val="bg1"/>
                </a:solidFill>
              </a:rPr>
              <a:t>by</a:t>
            </a:r>
          </a:p>
          <a:p>
            <a:pPr algn="ctr">
              <a:lnSpc>
                <a:spcPct val="80000"/>
              </a:lnSpc>
            </a:pPr>
            <a:r>
              <a:rPr lang="en-US" sz="2000" b="1" dirty="0" err="1" smtClean="0">
                <a:solidFill>
                  <a:schemeClr val="bg1"/>
                </a:solidFill>
              </a:rPr>
              <a:t>Bilhah</a:t>
            </a:r>
            <a:endParaRPr lang="en-US" sz="2000" b="1" dirty="0">
              <a:solidFill>
                <a:schemeClr val="bg1"/>
              </a:solidFill>
            </a:endParaRPr>
          </a:p>
        </p:txBody>
      </p:sp>
      <p:sp>
        <p:nvSpPr>
          <p:cNvPr id="25" name="TextBox 24"/>
          <p:cNvSpPr txBox="1"/>
          <p:nvPr/>
        </p:nvSpPr>
        <p:spPr>
          <a:xfrm>
            <a:off x="8045650" y="5536456"/>
            <a:ext cx="922879" cy="595035"/>
          </a:xfrm>
          <a:prstGeom prst="rect">
            <a:avLst/>
          </a:prstGeom>
          <a:noFill/>
        </p:spPr>
        <p:txBody>
          <a:bodyPr wrap="square" rtlCol="0">
            <a:spAutoFit/>
          </a:bodyPr>
          <a:lstStyle/>
          <a:p>
            <a:pPr algn="ctr">
              <a:lnSpc>
                <a:spcPct val="80000"/>
              </a:lnSpc>
            </a:pPr>
            <a:r>
              <a:rPr lang="en-US" sz="2000" b="1" dirty="0" smtClean="0">
                <a:solidFill>
                  <a:schemeClr val="bg1"/>
                </a:solidFill>
              </a:rPr>
              <a:t>by</a:t>
            </a:r>
          </a:p>
          <a:p>
            <a:pPr algn="ctr">
              <a:lnSpc>
                <a:spcPct val="80000"/>
              </a:lnSpc>
            </a:pPr>
            <a:r>
              <a:rPr lang="en-US" sz="2000" b="1" dirty="0" err="1" smtClean="0">
                <a:solidFill>
                  <a:schemeClr val="bg1"/>
                </a:solidFill>
              </a:rPr>
              <a:t>Zilpah</a:t>
            </a:r>
            <a:endParaRPr lang="en-US" sz="2000" b="1" dirty="0">
              <a:solidFill>
                <a:schemeClr val="bg1"/>
              </a:solidFill>
            </a:endParaRPr>
          </a:p>
        </p:txBody>
      </p:sp>
      <p:sp>
        <p:nvSpPr>
          <p:cNvPr id="26" name="TextBox 25"/>
          <p:cNvSpPr txBox="1"/>
          <p:nvPr/>
        </p:nvSpPr>
        <p:spPr>
          <a:xfrm>
            <a:off x="7986914" y="6119697"/>
            <a:ext cx="1040351" cy="595035"/>
          </a:xfrm>
          <a:prstGeom prst="rect">
            <a:avLst/>
          </a:prstGeom>
          <a:noFill/>
        </p:spPr>
        <p:txBody>
          <a:bodyPr wrap="square" rtlCol="0">
            <a:spAutoFit/>
          </a:bodyPr>
          <a:lstStyle/>
          <a:p>
            <a:pPr algn="ctr">
              <a:lnSpc>
                <a:spcPct val="80000"/>
              </a:lnSpc>
            </a:pPr>
            <a:r>
              <a:rPr lang="en-US" sz="2000" b="1" dirty="0" smtClean="0">
                <a:solidFill>
                  <a:schemeClr val="bg1"/>
                </a:solidFill>
              </a:rPr>
              <a:t>by</a:t>
            </a:r>
          </a:p>
          <a:p>
            <a:pPr algn="ctr">
              <a:lnSpc>
                <a:spcPct val="80000"/>
              </a:lnSpc>
            </a:pPr>
            <a:r>
              <a:rPr lang="en-US" sz="2000" b="1" dirty="0" smtClean="0">
                <a:solidFill>
                  <a:schemeClr val="bg1"/>
                </a:solidFill>
              </a:rPr>
              <a:t>Rachel</a:t>
            </a:r>
            <a:endParaRPr lang="en-US" sz="2000" b="1" dirty="0">
              <a:solidFill>
                <a:schemeClr val="bg1"/>
              </a:solidFill>
            </a:endParaRPr>
          </a:p>
        </p:txBody>
      </p:sp>
    </p:spTree>
    <p:extLst>
      <p:ext uri="{BB962C8B-B14F-4D97-AF65-F5344CB8AC3E}">
        <p14:creationId xmlns:p14="http://schemas.microsoft.com/office/powerpoint/2010/main" val="23591029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4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par>
                                <p:cTn id="42" presetID="22" presetClass="entr" presetSubtype="8" fill="hold" nodeType="with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wipe(left)">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wipe(left)">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2">
                                            <p:txEl>
                                              <p:pRg st="2" end="2"/>
                                            </p:txEl>
                                          </p:spTgt>
                                        </p:tgtEl>
                                        <p:attrNameLst>
                                          <p:attrName>style.visibility</p:attrName>
                                        </p:attrNameLst>
                                      </p:cBhvr>
                                      <p:to>
                                        <p:strVal val="visible"/>
                                      </p:to>
                                    </p:set>
                                    <p:animEffect transition="in" filter="wipe(left)">
                                      <p:cBhvr>
                                        <p:cTn id="54" dur="500"/>
                                        <p:tgtEl>
                                          <p:spTgt spid="1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animEffect transition="in" filter="wipe(left)">
                                      <p:cBhvr>
                                        <p:cTn id="59" dur="500"/>
                                        <p:tgtEl>
                                          <p:spTgt spid="12">
                                            <p:txEl>
                                              <p:pRg st="3" end="3"/>
                                            </p:tx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2">
                                            <p:txEl>
                                              <p:pRg st="6" end="6"/>
                                            </p:txEl>
                                          </p:spTgt>
                                        </p:tgtEl>
                                        <p:attrNameLst>
                                          <p:attrName>style.visibility</p:attrName>
                                        </p:attrNameLst>
                                      </p:cBhvr>
                                      <p:to>
                                        <p:strVal val="visible"/>
                                      </p:to>
                                    </p:set>
                                    <p:animEffect transition="in" filter="wipe(left)">
                                      <p:cBhvr>
                                        <p:cTn id="72" dur="500"/>
                                        <p:tgtEl>
                                          <p:spTgt spid="12">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2">
                                            <p:txEl>
                                              <p:pRg st="7" end="7"/>
                                            </p:txEl>
                                          </p:spTgt>
                                        </p:tgtEl>
                                        <p:attrNameLst>
                                          <p:attrName>style.visibility</p:attrName>
                                        </p:attrNameLst>
                                      </p:cBhvr>
                                      <p:to>
                                        <p:strVal val="visible"/>
                                      </p:to>
                                    </p:set>
                                    <p:animEffect transition="in" filter="wipe(left)">
                                      <p:cBhvr>
                                        <p:cTn id="77" dur="500"/>
                                        <p:tgtEl>
                                          <p:spTgt spid="12">
                                            <p:txEl>
                                              <p:pRg st="7" end="7"/>
                                            </p:txEl>
                                          </p:spTgt>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left)">
                                      <p:cBhvr>
                                        <p:cTn id="81" dur="500"/>
                                        <p:tgtEl>
                                          <p:spTgt spid="20"/>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12">
                                            <p:txEl>
                                              <p:pRg st="8" end="8"/>
                                            </p:txEl>
                                          </p:spTgt>
                                        </p:tgtEl>
                                        <p:attrNameLst>
                                          <p:attrName>style.visibility</p:attrName>
                                        </p:attrNameLst>
                                      </p:cBhvr>
                                      <p:to>
                                        <p:strVal val="visible"/>
                                      </p:to>
                                    </p:set>
                                    <p:animEffect transition="in" filter="wipe(left)">
                                      <p:cBhvr>
                                        <p:cTn id="89" dur="500"/>
                                        <p:tgtEl>
                                          <p:spTgt spid="12">
                                            <p:txEl>
                                              <p:pRg st="8" end="8"/>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12">
                                            <p:txEl>
                                              <p:pRg st="9" end="9"/>
                                            </p:txEl>
                                          </p:spTgt>
                                        </p:tgtEl>
                                        <p:attrNameLst>
                                          <p:attrName>style.visibility</p:attrName>
                                        </p:attrNameLst>
                                      </p:cBhvr>
                                      <p:to>
                                        <p:strVal val="visible"/>
                                      </p:to>
                                    </p:set>
                                    <p:animEffect transition="in" filter="wipe(left)">
                                      <p:cBhvr>
                                        <p:cTn id="94" dur="500"/>
                                        <p:tgtEl>
                                          <p:spTgt spid="12">
                                            <p:txEl>
                                              <p:pRg st="9" end="9"/>
                                            </p:tx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left)">
                                      <p:cBhvr>
                                        <p:cTn id="98" dur="500"/>
                                        <p:tgtEl>
                                          <p:spTgt spid="21"/>
                                        </p:tgtEl>
                                      </p:cBhvr>
                                    </p:animEffect>
                                  </p:childTnLst>
                                </p:cTn>
                              </p:par>
                            </p:childTnLst>
                          </p:cTn>
                        </p:par>
                        <p:par>
                          <p:cTn id="99" fill="hold">
                            <p:stCondLst>
                              <p:cond delay="1000"/>
                            </p:stCondLst>
                            <p:childTnLst>
                              <p:par>
                                <p:cTn id="100" presetID="22" presetClass="entr" presetSubtype="8"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left)">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2">
                                            <p:txEl>
                                              <p:pRg st="4" end="4"/>
                                            </p:txEl>
                                          </p:spTgt>
                                        </p:tgtEl>
                                        <p:attrNameLst>
                                          <p:attrName>style.visibility</p:attrName>
                                        </p:attrNameLst>
                                      </p:cBhvr>
                                      <p:to>
                                        <p:strVal val="visible"/>
                                      </p:to>
                                    </p:set>
                                    <p:animEffect transition="in" filter="wipe(left)">
                                      <p:cBhvr>
                                        <p:cTn id="107" dur="500"/>
                                        <p:tgtEl>
                                          <p:spTgt spid="12">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12">
                                            <p:txEl>
                                              <p:pRg st="5" end="5"/>
                                            </p:txEl>
                                          </p:spTgt>
                                        </p:tgtEl>
                                        <p:attrNameLst>
                                          <p:attrName>style.visibility</p:attrName>
                                        </p:attrNameLst>
                                      </p:cBhvr>
                                      <p:to>
                                        <p:strVal val="visible"/>
                                      </p:to>
                                    </p:set>
                                    <p:animEffect transition="in" filter="wipe(left)">
                                      <p:cBhvr>
                                        <p:cTn id="112" dur="500"/>
                                        <p:tgtEl>
                                          <p:spTgt spid="12">
                                            <p:txEl>
                                              <p:pRg st="5" end="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12">
                                            <p:txEl>
                                              <p:pRg st="10" end="10"/>
                                            </p:txEl>
                                          </p:spTgt>
                                        </p:tgtEl>
                                        <p:attrNameLst>
                                          <p:attrName>style.visibility</p:attrName>
                                        </p:attrNameLst>
                                      </p:cBhvr>
                                      <p:to>
                                        <p:strVal val="visible"/>
                                      </p:to>
                                    </p:set>
                                    <p:animEffect transition="in" filter="wipe(left)">
                                      <p:cBhvr>
                                        <p:cTn id="117" dur="500"/>
                                        <p:tgtEl>
                                          <p:spTgt spid="12">
                                            <p:txEl>
                                              <p:pRg st="10" end="1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12">
                                            <p:txEl>
                                              <p:pRg st="11" end="11"/>
                                            </p:txEl>
                                          </p:spTgt>
                                        </p:tgtEl>
                                        <p:attrNameLst>
                                          <p:attrName>style.visibility</p:attrName>
                                        </p:attrNameLst>
                                      </p:cBhvr>
                                      <p:to>
                                        <p:strVal val="visible"/>
                                      </p:to>
                                    </p:set>
                                    <p:animEffect transition="in" filter="wipe(left)">
                                      <p:cBhvr>
                                        <p:cTn id="122" dur="500"/>
                                        <p:tgtEl>
                                          <p:spTgt spid="12">
                                            <p:txEl>
                                              <p:pRg st="11" end="11"/>
                                            </p:txEl>
                                          </p:spTgt>
                                        </p:tgtEl>
                                      </p:cBhvr>
                                    </p:animEffect>
                                  </p:childTnLst>
                                </p:cTn>
                              </p:par>
                            </p:childTnLst>
                          </p:cTn>
                        </p:par>
                        <p:par>
                          <p:cTn id="123" fill="hold">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wipe(left)">
                                      <p:cBhvr>
                                        <p:cTn id="126" dur="500"/>
                                        <p:tgtEl>
                                          <p:spTgt spid="22"/>
                                        </p:tgtEl>
                                      </p:cBhvr>
                                    </p:animEffect>
                                  </p:childTnLst>
                                </p:cTn>
                              </p:par>
                            </p:childTnLst>
                          </p:cTn>
                        </p:par>
                        <p:par>
                          <p:cTn id="127" fill="hold">
                            <p:stCondLst>
                              <p:cond delay="1000"/>
                            </p:stCondLst>
                            <p:childTnLst>
                              <p:par>
                                <p:cTn id="128" presetID="22" presetClass="entr" presetSubtype="8" fill="hold" grpId="0"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left)">
                                      <p:cBhvr>
                                        <p:cTn id="130" dur="500"/>
                                        <p:tgtEl>
                                          <p:spTgt spid="26"/>
                                        </p:tgtEl>
                                      </p:cBhvr>
                                    </p:animEffec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12">
                                            <p:txEl>
                                              <p:pRg st="0" end="0"/>
                                            </p:txEl>
                                          </p:spTgt>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12">
                                            <p:txEl>
                                              <p:pRg st="1" end="1"/>
                                            </p:txEl>
                                          </p:spTgt>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12">
                                            <p:txEl>
                                              <p:pRg st="2" end="2"/>
                                            </p:txEl>
                                          </p:spTgt>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12">
                                            <p:txEl>
                                              <p:pRg st="3" end="3"/>
                                            </p:txEl>
                                          </p:spTgt>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2">
                                            <p:txEl>
                                              <p:pRg st="4" end="4"/>
                                            </p:txEl>
                                          </p:spTgt>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2">
                                            <p:txEl>
                                              <p:pRg st="5" end="5"/>
                                            </p:txEl>
                                          </p:spTgt>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2">
                                            <p:txEl>
                                              <p:pRg st="6" end="6"/>
                                            </p:txEl>
                                          </p:spTgt>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12">
                                            <p:txEl>
                                              <p:pRg st="7" end="7"/>
                                            </p:txEl>
                                          </p:spTgt>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12">
                                            <p:txEl>
                                              <p:pRg st="8" end="8"/>
                                            </p:txEl>
                                          </p:spTgt>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12">
                                            <p:txEl>
                                              <p:pRg st="9" end="9"/>
                                            </p:txEl>
                                          </p:spTgt>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12">
                                            <p:txEl>
                                              <p:pRg st="10" end="10"/>
                                            </p:txEl>
                                          </p:spTgt>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12">
                                            <p:txEl>
                                              <p:pRg st="11" end="11"/>
                                            </p:txEl>
                                          </p:spTgt>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12">
                                            <p:bg/>
                                          </p:spTgt>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17"/>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19"/>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20"/>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23"/>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21"/>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25"/>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22"/>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26"/>
                                        </p:tgtEl>
                                        <p:attrNameLst>
                                          <p:attrName>style.visibility</p:attrName>
                                        </p:attrNameLst>
                                      </p:cBhvr>
                                      <p:to>
                                        <p:strVal val="hidden"/>
                                      </p:to>
                                    </p:set>
                                  </p:childTnLst>
                                </p:cTn>
                              </p:par>
                            </p:childTnLst>
                          </p:cTn>
                        </p:par>
                        <p:par>
                          <p:cTn id="175" fill="hold">
                            <p:stCondLst>
                              <p:cond delay="0"/>
                            </p:stCondLst>
                            <p:childTnLst>
                              <p:par>
                                <p:cTn id="176" presetID="22" presetClass="entr" presetSubtype="1" fill="hold" grpId="0" nodeType="afterEffect">
                                  <p:stCondLst>
                                    <p:cond delay="0"/>
                                  </p:stCondLst>
                                  <p:childTnLst>
                                    <p:set>
                                      <p:cBhvr>
                                        <p:cTn id="177" dur="1" fill="hold">
                                          <p:stCondLst>
                                            <p:cond delay="0"/>
                                          </p:stCondLst>
                                        </p:cTn>
                                        <p:tgtEl>
                                          <p:spTgt spid="15"/>
                                        </p:tgtEl>
                                        <p:attrNameLst>
                                          <p:attrName>style.visibility</p:attrName>
                                        </p:attrNameLst>
                                      </p:cBhvr>
                                      <p:to>
                                        <p:strVal val="visible"/>
                                      </p:to>
                                    </p:set>
                                    <p:animEffect transition="in" filter="wipe(up)">
                                      <p:cBhvr>
                                        <p:cTn id="178" dur="500"/>
                                        <p:tgtEl>
                                          <p:spTgt spid="15"/>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grpId="0" nodeType="clickEffect">
                                  <p:stCondLst>
                                    <p:cond delay="0"/>
                                  </p:stCondLst>
                                  <p:childTnLst>
                                    <p:set>
                                      <p:cBhvr>
                                        <p:cTn id="182" dur="1" fill="hold">
                                          <p:stCondLst>
                                            <p:cond delay="0"/>
                                          </p:stCondLst>
                                        </p:cTn>
                                        <p:tgtEl>
                                          <p:spTgt spid="16"/>
                                        </p:tgtEl>
                                        <p:attrNameLst>
                                          <p:attrName>style.visibility</p:attrName>
                                        </p:attrNameLst>
                                      </p:cBhvr>
                                      <p:to>
                                        <p:strVal val="visible"/>
                                      </p:to>
                                    </p:set>
                                    <p:animEffect transition="in" filter="wipe(down)">
                                      <p:cBhvr>
                                        <p:cTn id="183" dur="500"/>
                                        <p:tgtEl>
                                          <p:spTgt spid="16"/>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grpId="0" nodeType="clickEffect">
                                  <p:stCondLst>
                                    <p:cond delay="0"/>
                                  </p:stCondLst>
                                  <p:childTnLst>
                                    <p:set>
                                      <p:cBhvr>
                                        <p:cTn id="187" dur="1" fill="hold">
                                          <p:stCondLst>
                                            <p:cond delay="0"/>
                                          </p:stCondLst>
                                        </p:cTn>
                                        <p:tgtEl>
                                          <p:spTgt spid="18"/>
                                        </p:tgtEl>
                                        <p:attrNameLst>
                                          <p:attrName>style.visibility</p:attrName>
                                        </p:attrNameLst>
                                      </p:cBhvr>
                                      <p:to>
                                        <p:strVal val="visible"/>
                                      </p:to>
                                    </p:set>
                                    <p:animEffect transition="in" filter="wipe(up)">
                                      <p:cBhvr>
                                        <p:cTn id="18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4" grpId="0" animBg="1"/>
      <p:bldP spid="15" grpId="0" animBg="1"/>
      <p:bldP spid="16" grpId="0" animBg="1"/>
      <p:bldP spid="18" grpId="0" animBg="1"/>
      <p:bldP spid="12" grpId="0" animBg="1"/>
      <p:bldP spid="12" grpId="1" build="allAtOnce" animBg="1"/>
      <p:bldP spid="17" grpId="0" animBg="1"/>
      <p:bldP spid="17" grpId="1" animBg="1"/>
      <p:bldP spid="19" grpId="0"/>
      <p:bldP spid="19" grpId="1"/>
      <p:bldP spid="20" grpId="0" animBg="1"/>
      <p:bldP spid="20" grpId="1" animBg="1"/>
      <p:bldP spid="21" grpId="0" animBg="1"/>
      <p:bldP spid="21" grpId="1" animBg="1"/>
      <p:bldP spid="22" grpId="0" animBg="1"/>
      <p:bldP spid="22" grpId="1" animBg="1"/>
      <p:bldP spid="23" grpId="0"/>
      <p:bldP spid="23" grpId="1"/>
      <p:bldP spid="25" grpId="0"/>
      <p:bldP spid="25" grpId="1"/>
      <p:bldP spid="26" grpId="0"/>
      <p:bldP spid="2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931"/>
            <a:ext cx="6508377" cy="1906549"/>
          </a:xfrm>
        </p:spPr>
        <p:txBody>
          <a:bodyPr anchor="ctr"/>
          <a:lstStyle/>
          <a:p>
            <a:pPr algn="ctr"/>
            <a:r>
              <a:rPr lang="en-US" b="1" dirty="0" smtClean="0">
                <a:solidFill>
                  <a:srgbClr val="000000"/>
                </a:solidFill>
              </a:rPr>
              <a:t>U</a:t>
            </a:r>
            <a:r>
              <a:rPr lang="en-US" sz="3200" b="1" dirty="0" smtClean="0">
                <a:solidFill>
                  <a:srgbClr val="000000"/>
                </a:solidFill>
              </a:rPr>
              <a:t>nderstanding the Bible </a:t>
            </a:r>
            <a:br>
              <a:rPr lang="en-US" sz="3200" b="1" dirty="0" smtClean="0">
                <a:solidFill>
                  <a:srgbClr val="000000"/>
                </a:solidFill>
              </a:rPr>
            </a:br>
            <a:r>
              <a:rPr lang="en-US" sz="3200" b="1" dirty="0" smtClean="0"/>
              <a:t>Key #7- </a:t>
            </a:r>
            <a:r>
              <a:rPr lang="en-US" sz="3200" b="1" i="1" dirty="0" smtClean="0"/>
              <a:t>Plotting the Plot</a:t>
            </a:r>
            <a:r>
              <a:rPr lang="en-US" b="1" i="1" dirty="0" smtClean="0"/>
              <a:t/>
            </a:r>
            <a:br>
              <a:rPr lang="en-US" b="1" i="1" dirty="0" smtClean="0"/>
            </a:br>
            <a:r>
              <a:rPr lang="en-US" sz="2400" b="1" dirty="0" smtClean="0">
                <a:solidFill>
                  <a:srgbClr val="000000"/>
                </a:solidFill>
              </a:rPr>
              <a:t>The End of the </a:t>
            </a:r>
            <a:r>
              <a:rPr lang="en-US" sz="2400" b="1" dirty="0" smtClean="0"/>
              <a:t>Patriarchal</a:t>
            </a:r>
            <a:r>
              <a:rPr lang="en-US" sz="2400" b="1" dirty="0" smtClean="0">
                <a:solidFill>
                  <a:srgbClr val="000000"/>
                </a:solidFill>
              </a:rPr>
              <a:t> and Beginning of the </a:t>
            </a:r>
            <a:r>
              <a:rPr lang="en-US" sz="2400" b="1" dirty="0" smtClean="0">
                <a:solidFill>
                  <a:srgbClr val="990000"/>
                </a:solidFill>
              </a:rPr>
              <a:t>Mosaical Period</a:t>
            </a:r>
            <a:endParaRPr lang="en-US" sz="2400" b="1" dirty="0">
              <a:solidFill>
                <a:srgbClr val="990000"/>
              </a:solidFill>
            </a:endParaRPr>
          </a:p>
        </p:txBody>
      </p:sp>
      <p:pic>
        <p:nvPicPr>
          <p:cNvPr id="4" name="Picture 3" descr="Bible graph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473" y="276123"/>
            <a:ext cx="1428719" cy="1637357"/>
          </a:xfrm>
          <a:prstGeom prst="rect">
            <a:avLst/>
          </a:prstGeom>
        </p:spPr>
      </p:pic>
      <p:sp>
        <p:nvSpPr>
          <p:cNvPr id="5" name="Content Placeholder 4"/>
          <p:cNvSpPr>
            <a:spLocks noGrp="1"/>
          </p:cNvSpPr>
          <p:nvPr>
            <p:ph idx="1"/>
          </p:nvPr>
        </p:nvSpPr>
        <p:spPr>
          <a:xfrm rot="16200000">
            <a:off x="-1923186" y="4163606"/>
            <a:ext cx="4760769" cy="481013"/>
          </a:xfrm>
          <a:solidFill>
            <a:schemeClr val="bg2"/>
          </a:solidFill>
          <a:ln w="28575" cmpd="sng">
            <a:solidFill>
              <a:schemeClr val="accent1"/>
            </a:solidFill>
          </a:ln>
        </p:spPr>
        <p:txBody>
          <a:bodyPr/>
          <a:lstStyle/>
          <a:p>
            <a:pPr marL="0" indent="0" algn="ctr">
              <a:buNone/>
            </a:pPr>
            <a:r>
              <a:rPr lang="en-US" b="1" dirty="0">
                <a:solidFill>
                  <a:srgbClr val="990000"/>
                </a:solidFill>
              </a:rPr>
              <a:t>9</a:t>
            </a:r>
            <a:r>
              <a:rPr lang="en-US" b="1" dirty="0" smtClean="0">
                <a:solidFill>
                  <a:srgbClr val="990000"/>
                </a:solidFill>
              </a:rPr>
              <a:t>.</a:t>
            </a:r>
            <a:r>
              <a:rPr lang="en-US" b="1" dirty="0" smtClean="0"/>
              <a:t> Israel’s Enslavement (cont.)</a:t>
            </a:r>
            <a:r>
              <a:rPr lang="en-US" b="1" i="1" dirty="0" smtClean="0"/>
              <a:t>, </a:t>
            </a:r>
            <a:r>
              <a:rPr lang="en-US" b="1" u="sng" dirty="0" smtClean="0">
                <a:solidFill>
                  <a:srgbClr val="990000"/>
                </a:solidFill>
              </a:rPr>
              <a:t>Ex.1-2</a:t>
            </a:r>
            <a:endParaRPr lang="en-US" b="1" dirty="0">
              <a:solidFill>
                <a:srgbClr val="990000"/>
              </a:solidFill>
            </a:endParaRPr>
          </a:p>
        </p:txBody>
      </p:sp>
      <p:sp>
        <p:nvSpPr>
          <p:cNvPr id="6" name="Right Arrow 5"/>
          <p:cNvSpPr/>
          <p:nvPr/>
        </p:nvSpPr>
        <p:spPr>
          <a:xfrm>
            <a:off x="697705" y="4219697"/>
            <a:ext cx="8048487" cy="246062"/>
          </a:xfrm>
          <a:prstGeom prst="right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814223" y="2023728"/>
            <a:ext cx="3190875" cy="766217"/>
          </a:xfrm>
          <a:prstGeom prst="wedgeRoundRectCallout">
            <a:avLst>
              <a:gd name="adj1" fmla="val -39291"/>
              <a:gd name="adj2" fmla="val 240832"/>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10. </a:t>
            </a:r>
            <a:r>
              <a:rPr lang="en-US" sz="2000" b="1" dirty="0" smtClean="0">
                <a:solidFill>
                  <a:schemeClr val="tx1"/>
                </a:solidFill>
              </a:rPr>
              <a:t>Deliverance: Moses &amp; The Plagues, </a:t>
            </a:r>
            <a:r>
              <a:rPr lang="en-US" sz="2000" b="1" u="sng" dirty="0" smtClean="0">
                <a:solidFill>
                  <a:srgbClr val="990000"/>
                </a:solidFill>
              </a:rPr>
              <a:t>Ex.3-12</a:t>
            </a:r>
            <a:endParaRPr lang="en-US" sz="2000" b="1" dirty="0">
              <a:solidFill>
                <a:srgbClr val="990000"/>
              </a:solidFill>
            </a:endParaRPr>
          </a:p>
        </p:txBody>
      </p:sp>
      <p:sp>
        <p:nvSpPr>
          <p:cNvPr id="8" name="Rounded Rectangular Callout 7"/>
          <p:cNvSpPr/>
          <p:nvPr/>
        </p:nvSpPr>
        <p:spPr>
          <a:xfrm>
            <a:off x="814223" y="6040621"/>
            <a:ext cx="3190875" cy="744060"/>
          </a:xfrm>
          <a:prstGeom prst="wedgeRoundRectCallout">
            <a:avLst>
              <a:gd name="adj1" fmla="val -14449"/>
              <a:gd name="adj2" fmla="val -265562"/>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11. </a:t>
            </a:r>
            <a:r>
              <a:rPr lang="en-US" sz="2000" b="1" dirty="0" smtClean="0">
                <a:solidFill>
                  <a:schemeClr val="tx1"/>
                </a:solidFill>
              </a:rPr>
              <a:t>Giving the Law at Mt. Sinai, </a:t>
            </a:r>
            <a:r>
              <a:rPr lang="en-US" sz="2000" b="1" u="sng" dirty="0" smtClean="0">
                <a:solidFill>
                  <a:srgbClr val="990000"/>
                </a:solidFill>
              </a:rPr>
              <a:t>Ex.19-40</a:t>
            </a:r>
            <a:r>
              <a:rPr lang="en-US" sz="2000" b="1" dirty="0" smtClean="0">
                <a:solidFill>
                  <a:srgbClr val="990000"/>
                </a:solidFill>
              </a:rPr>
              <a:t>; </a:t>
            </a:r>
            <a:r>
              <a:rPr lang="en-US" sz="2000" b="1" u="sng" dirty="0" smtClean="0">
                <a:solidFill>
                  <a:srgbClr val="990000"/>
                </a:solidFill>
              </a:rPr>
              <a:t>Lev.</a:t>
            </a:r>
            <a:endParaRPr lang="en-US" sz="2000" b="1" dirty="0">
              <a:solidFill>
                <a:srgbClr val="990000"/>
              </a:solidFill>
            </a:endParaRPr>
          </a:p>
        </p:txBody>
      </p:sp>
      <p:sp>
        <p:nvSpPr>
          <p:cNvPr id="10" name="Rounded Rectangular Callout 9"/>
          <p:cNvSpPr/>
          <p:nvPr/>
        </p:nvSpPr>
        <p:spPr>
          <a:xfrm>
            <a:off x="2264560" y="2937897"/>
            <a:ext cx="3190875" cy="1039778"/>
          </a:xfrm>
          <a:prstGeom prst="wedgeRoundRectCallout">
            <a:avLst>
              <a:gd name="adj1" fmla="val -23668"/>
              <a:gd name="adj2" fmla="val 77005"/>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12. </a:t>
            </a:r>
            <a:r>
              <a:rPr lang="en-US" sz="2000" b="1" dirty="0" smtClean="0">
                <a:solidFill>
                  <a:schemeClr val="tx1"/>
                </a:solidFill>
              </a:rPr>
              <a:t>Wandering in the Wilderness, </a:t>
            </a:r>
            <a:r>
              <a:rPr lang="en-US" sz="2000" b="1" u="sng" dirty="0" smtClean="0">
                <a:solidFill>
                  <a:srgbClr val="990000"/>
                </a:solidFill>
              </a:rPr>
              <a:t>Num.</a:t>
            </a:r>
            <a:endParaRPr lang="en-US" sz="2000" b="1" dirty="0">
              <a:solidFill>
                <a:srgbClr val="990000"/>
              </a:solidFill>
            </a:endParaRPr>
          </a:p>
        </p:txBody>
      </p:sp>
      <p:sp>
        <p:nvSpPr>
          <p:cNvPr id="11" name="Rounded Rectangular Callout 10"/>
          <p:cNvSpPr/>
          <p:nvPr/>
        </p:nvSpPr>
        <p:spPr>
          <a:xfrm>
            <a:off x="2264560" y="4884864"/>
            <a:ext cx="3190875" cy="1019235"/>
          </a:xfrm>
          <a:prstGeom prst="wedgeRoundRectCallout">
            <a:avLst>
              <a:gd name="adj1" fmla="val 21012"/>
              <a:gd name="adj2" fmla="val -94284"/>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13. </a:t>
            </a:r>
            <a:r>
              <a:rPr lang="en-US" sz="2000" b="1" dirty="0" smtClean="0">
                <a:solidFill>
                  <a:schemeClr val="tx1"/>
                </a:solidFill>
              </a:rPr>
              <a:t>Second Giving of the Law, </a:t>
            </a:r>
            <a:r>
              <a:rPr lang="en-US" sz="2000" b="1" u="sng" dirty="0" smtClean="0">
                <a:solidFill>
                  <a:srgbClr val="990000"/>
                </a:solidFill>
              </a:rPr>
              <a:t>Deut.</a:t>
            </a:r>
            <a:endParaRPr lang="en-US" sz="2000" b="1" dirty="0">
              <a:solidFill>
                <a:srgbClr val="990000"/>
              </a:solidFill>
            </a:endParaRPr>
          </a:p>
        </p:txBody>
      </p:sp>
      <p:sp>
        <p:nvSpPr>
          <p:cNvPr id="14" name="Rounded Rectangular Callout 13"/>
          <p:cNvSpPr/>
          <p:nvPr/>
        </p:nvSpPr>
        <p:spPr>
          <a:xfrm>
            <a:off x="5121083" y="2023728"/>
            <a:ext cx="3190875" cy="766217"/>
          </a:xfrm>
          <a:prstGeom prst="wedgeRoundRectCallout">
            <a:avLst>
              <a:gd name="adj1" fmla="val -37446"/>
              <a:gd name="adj2" fmla="val 241451"/>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14. </a:t>
            </a:r>
            <a:r>
              <a:rPr lang="en-US" sz="2000" b="1" dirty="0" smtClean="0">
                <a:solidFill>
                  <a:schemeClr val="tx1"/>
                </a:solidFill>
              </a:rPr>
              <a:t>Conquest of Canaan, </a:t>
            </a:r>
            <a:r>
              <a:rPr lang="en-US" sz="2000" b="1" u="sng" dirty="0" smtClean="0">
                <a:solidFill>
                  <a:srgbClr val="990000"/>
                </a:solidFill>
              </a:rPr>
              <a:t>Josh.</a:t>
            </a:r>
            <a:endParaRPr lang="en-US" sz="2000" b="1" dirty="0">
              <a:solidFill>
                <a:srgbClr val="990000"/>
              </a:solidFill>
            </a:endParaRPr>
          </a:p>
        </p:txBody>
      </p:sp>
      <p:sp>
        <p:nvSpPr>
          <p:cNvPr id="15" name="Rounded Rectangular Callout 14"/>
          <p:cNvSpPr/>
          <p:nvPr/>
        </p:nvSpPr>
        <p:spPr>
          <a:xfrm>
            <a:off x="4991933" y="6040621"/>
            <a:ext cx="3190875" cy="744060"/>
          </a:xfrm>
          <a:prstGeom prst="wedgeRoundRectCallout">
            <a:avLst>
              <a:gd name="adj1" fmla="val -12458"/>
              <a:gd name="adj2" fmla="val -266466"/>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15. </a:t>
            </a:r>
            <a:r>
              <a:rPr lang="en-US" sz="2000" b="1" dirty="0" smtClean="0">
                <a:solidFill>
                  <a:schemeClr val="tx1"/>
                </a:solidFill>
              </a:rPr>
              <a:t>Living in the Land, </a:t>
            </a:r>
            <a:r>
              <a:rPr lang="en-US" sz="2000" b="1" u="sng" dirty="0" smtClean="0">
                <a:solidFill>
                  <a:srgbClr val="990000"/>
                </a:solidFill>
              </a:rPr>
              <a:t>Judges</a:t>
            </a:r>
            <a:r>
              <a:rPr lang="en-US" sz="2000" b="1" dirty="0" smtClean="0">
                <a:solidFill>
                  <a:srgbClr val="990000"/>
                </a:solidFill>
              </a:rPr>
              <a:t>; </a:t>
            </a:r>
            <a:r>
              <a:rPr lang="en-US" sz="2000" b="1" u="sng" dirty="0" smtClean="0">
                <a:solidFill>
                  <a:srgbClr val="990000"/>
                </a:solidFill>
              </a:rPr>
              <a:t>Ruth</a:t>
            </a:r>
            <a:endParaRPr lang="en-US" sz="2000" b="1" dirty="0">
              <a:solidFill>
                <a:srgbClr val="990000"/>
              </a:solidFill>
            </a:endParaRPr>
          </a:p>
        </p:txBody>
      </p:sp>
      <p:sp>
        <p:nvSpPr>
          <p:cNvPr id="16" name="Rounded Rectangular Callout 15"/>
          <p:cNvSpPr/>
          <p:nvPr/>
        </p:nvSpPr>
        <p:spPr>
          <a:xfrm>
            <a:off x="6450262" y="2937897"/>
            <a:ext cx="2620212" cy="1039778"/>
          </a:xfrm>
          <a:prstGeom prst="wedgeRoundRectCallout">
            <a:avLst>
              <a:gd name="adj1" fmla="val -22903"/>
              <a:gd name="adj2" fmla="val 76605"/>
              <a:gd name="adj3" fmla="val 16667"/>
            </a:avLst>
          </a:prstGeom>
          <a:solidFill>
            <a:schemeClr val="bg2"/>
          </a:solidFill>
          <a:ln w="28575" cmpd="sng">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16. </a:t>
            </a:r>
            <a:r>
              <a:rPr lang="en-US" sz="2000" b="1" dirty="0" smtClean="0">
                <a:solidFill>
                  <a:schemeClr val="tx1"/>
                </a:solidFill>
              </a:rPr>
              <a:t>United Kingdom, </a:t>
            </a:r>
            <a:r>
              <a:rPr lang="en-US" sz="2000" b="1" u="sng" dirty="0" smtClean="0">
                <a:solidFill>
                  <a:srgbClr val="990000"/>
                </a:solidFill>
              </a:rPr>
              <a:t>1Sam.- 2Chron.</a:t>
            </a:r>
            <a:r>
              <a:rPr lang="en-US" sz="2000" b="1" dirty="0" smtClean="0">
                <a:solidFill>
                  <a:srgbClr val="990000"/>
                </a:solidFill>
              </a:rPr>
              <a:t>*</a:t>
            </a:r>
            <a:endParaRPr lang="en-US" sz="2000" b="1" dirty="0">
              <a:solidFill>
                <a:srgbClr val="990000"/>
              </a:solidFill>
            </a:endParaRPr>
          </a:p>
        </p:txBody>
      </p:sp>
      <p:sp>
        <p:nvSpPr>
          <p:cNvPr id="18" name="Rounded Rectangular Callout 17"/>
          <p:cNvSpPr/>
          <p:nvPr/>
        </p:nvSpPr>
        <p:spPr>
          <a:xfrm>
            <a:off x="6450262" y="4884864"/>
            <a:ext cx="2620213" cy="1019235"/>
          </a:xfrm>
          <a:prstGeom prst="wedgeRoundRectCallout">
            <a:avLst>
              <a:gd name="adj1" fmla="val 20746"/>
              <a:gd name="adj2" fmla="val -94796"/>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17. </a:t>
            </a:r>
            <a:r>
              <a:rPr lang="en-US" sz="2000" b="1" dirty="0" smtClean="0">
                <a:solidFill>
                  <a:schemeClr val="tx1"/>
                </a:solidFill>
              </a:rPr>
              <a:t>Divided Kingdom, </a:t>
            </a:r>
            <a:r>
              <a:rPr lang="en-US" sz="2000" b="1" u="sng" dirty="0" smtClean="0">
                <a:solidFill>
                  <a:srgbClr val="990000"/>
                </a:solidFill>
              </a:rPr>
              <a:t>1Sam.- 2Chron.</a:t>
            </a:r>
            <a:r>
              <a:rPr lang="en-US" sz="2000" b="1" dirty="0" smtClean="0">
                <a:solidFill>
                  <a:srgbClr val="990000"/>
                </a:solidFill>
              </a:rPr>
              <a:t>*</a:t>
            </a:r>
            <a:endParaRPr lang="en-US" sz="2000" b="1" dirty="0">
              <a:solidFill>
                <a:srgbClr val="990000"/>
              </a:solidFill>
            </a:endParaRPr>
          </a:p>
        </p:txBody>
      </p:sp>
      <p:sp>
        <p:nvSpPr>
          <p:cNvPr id="9" name="Line Callout 3 8"/>
          <p:cNvSpPr/>
          <p:nvPr/>
        </p:nvSpPr>
        <p:spPr>
          <a:xfrm>
            <a:off x="457199" y="1151966"/>
            <a:ext cx="6508377" cy="721712"/>
          </a:xfrm>
          <a:prstGeom prst="borderCallout3">
            <a:avLst>
              <a:gd name="adj1" fmla="val 102404"/>
              <a:gd name="adj2" fmla="val 63001"/>
              <a:gd name="adj3" fmla="val 236265"/>
              <a:gd name="adj4" fmla="val 62984"/>
              <a:gd name="adj5" fmla="val 237500"/>
              <a:gd name="adj6" fmla="val 26944"/>
              <a:gd name="adj7" fmla="val 431734"/>
              <a:gd name="adj8" fmla="val 23336"/>
            </a:avLst>
          </a:prstGeom>
          <a:gradFill flip="none" rotWithShape="1">
            <a:gsLst>
              <a:gs pos="0">
                <a:schemeClr val="accent1">
                  <a:shade val="70000"/>
                  <a:satMod val="120000"/>
                  <a:alpha val="33000"/>
                </a:schemeClr>
              </a:gs>
              <a:gs pos="35000">
                <a:schemeClr val="accent1">
                  <a:shade val="100000"/>
                  <a:satMod val="150000"/>
                  <a:alpha val="33000"/>
                </a:schemeClr>
              </a:gs>
              <a:gs pos="70000">
                <a:schemeClr val="accent1">
                  <a:tint val="100000"/>
                  <a:shade val="100000"/>
                  <a:satMod val="200000"/>
                  <a:greenMod val="100000"/>
                  <a:alpha val="33000"/>
                </a:schemeClr>
              </a:gs>
              <a:gs pos="100000">
                <a:schemeClr val="accent1">
                  <a:tint val="100000"/>
                  <a:shade val="100000"/>
                  <a:satMod val="250000"/>
                  <a:greenMod val="100000"/>
                  <a:alpha val="33000"/>
                </a:schemeClr>
              </a:gs>
            </a:gsLst>
            <a:lin ang="16200000" scaled="1"/>
            <a:tileRec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pic>
        <p:nvPicPr>
          <p:cNvPr id="3" name="Picture 2"/>
          <p:cNvPicPr>
            <a:picLocks noChangeAspect="1"/>
          </p:cNvPicPr>
          <p:nvPr/>
        </p:nvPicPr>
        <p:blipFill rotWithShape="1">
          <a:blip r:embed="rId4"/>
          <a:srcRect l="8332" t="5407" r="3325"/>
          <a:stretch/>
        </p:blipFill>
        <p:spPr>
          <a:xfrm>
            <a:off x="958256" y="3665092"/>
            <a:ext cx="981067" cy="1301590"/>
          </a:xfrm>
          <a:prstGeom prst="rect">
            <a:avLst/>
          </a:prstGeom>
          <a:ln>
            <a:solidFill>
              <a:schemeClr val="accent1"/>
            </a:solidFill>
          </a:ln>
        </p:spPr>
      </p:pic>
      <p:sp>
        <p:nvSpPr>
          <p:cNvPr id="12" name="TextBox 11"/>
          <p:cNvSpPr txBox="1"/>
          <p:nvPr/>
        </p:nvSpPr>
        <p:spPr>
          <a:xfrm>
            <a:off x="2264558" y="2969449"/>
            <a:ext cx="4629430" cy="3170099"/>
          </a:xfrm>
          <a:prstGeom prst="rect">
            <a:avLst/>
          </a:prstGeom>
          <a:solidFill>
            <a:schemeClr val="accent1"/>
          </a:solidFill>
        </p:spPr>
        <p:txBody>
          <a:bodyPr wrap="square" rtlCol="0">
            <a:spAutoFit/>
          </a:bodyPr>
          <a:lstStyle/>
          <a:p>
            <a:pPr marL="342900" indent="-342900">
              <a:buClr>
                <a:schemeClr val="accent4"/>
              </a:buClr>
              <a:buFont typeface="+mj-lt"/>
              <a:buAutoNum type="arabicPeriod"/>
            </a:pPr>
            <a:r>
              <a:rPr lang="en-US" b="1" dirty="0" smtClean="0">
                <a:solidFill>
                  <a:srgbClr val="FFFFFF"/>
                </a:solidFill>
              </a:rPr>
              <a:t> </a:t>
            </a:r>
            <a:r>
              <a:rPr lang="en-US" sz="2000" b="1" dirty="0" smtClean="0">
                <a:solidFill>
                  <a:srgbClr val="FFFFFF"/>
                </a:solidFill>
              </a:rPr>
              <a:t>Nile turned to blood</a:t>
            </a:r>
          </a:p>
          <a:p>
            <a:pPr marL="342900" indent="-342900">
              <a:buClr>
                <a:schemeClr val="accent4"/>
              </a:buClr>
              <a:buFont typeface="+mj-lt"/>
              <a:buAutoNum type="arabicPeriod"/>
            </a:pPr>
            <a:r>
              <a:rPr lang="en-US" sz="2000" b="1" dirty="0" smtClean="0">
                <a:solidFill>
                  <a:srgbClr val="FFFFFF"/>
                </a:solidFill>
              </a:rPr>
              <a:t> Frogs</a:t>
            </a:r>
          </a:p>
          <a:p>
            <a:pPr marL="342900" indent="-342900">
              <a:buClr>
                <a:schemeClr val="accent4"/>
              </a:buClr>
              <a:buFont typeface="+mj-lt"/>
              <a:buAutoNum type="arabicPeriod"/>
            </a:pPr>
            <a:r>
              <a:rPr lang="en-US" sz="2000" b="1" dirty="0" smtClean="0">
                <a:solidFill>
                  <a:srgbClr val="FFFFFF"/>
                </a:solidFill>
              </a:rPr>
              <a:t> Gnats (or </a:t>
            </a:r>
            <a:r>
              <a:rPr lang="en-US" sz="2000" b="1" i="1" dirty="0" smtClean="0">
                <a:solidFill>
                  <a:srgbClr val="FFFFFF"/>
                </a:solidFill>
              </a:rPr>
              <a:t>lice </a:t>
            </a:r>
            <a:r>
              <a:rPr lang="en-US" sz="2000" b="1" dirty="0" smtClean="0">
                <a:solidFill>
                  <a:srgbClr val="FFFFFF"/>
                </a:solidFill>
              </a:rPr>
              <a:t>or </a:t>
            </a:r>
            <a:r>
              <a:rPr lang="en-US" sz="2000" b="1" i="1" dirty="0" smtClean="0">
                <a:solidFill>
                  <a:srgbClr val="FFFFFF"/>
                </a:solidFill>
              </a:rPr>
              <a:t>mosquitoes</a:t>
            </a:r>
            <a:r>
              <a:rPr lang="en-US" sz="2000" b="1" dirty="0" smtClean="0">
                <a:solidFill>
                  <a:srgbClr val="FFFFFF"/>
                </a:solidFill>
              </a:rPr>
              <a:t>)</a:t>
            </a:r>
          </a:p>
          <a:p>
            <a:pPr marL="342900" indent="-342900">
              <a:buClr>
                <a:schemeClr val="accent4"/>
              </a:buClr>
              <a:buFont typeface="+mj-lt"/>
              <a:buAutoNum type="arabicPeriod"/>
            </a:pPr>
            <a:r>
              <a:rPr lang="en-US" sz="2000" b="1" dirty="0" smtClean="0">
                <a:solidFill>
                  <a:srgbClr val="FFFFFF"/>
                </a:solidFill>
              </a:rPr>
              <a:t> Flies</a:t>
            </a:r>
          </a:p>
          <a:p>
            <a:pPr marL="342900" indent="-342900">
              <a:buClr>
                <a:schemeClr val="accent4"/>
              </a:buClr>
              <a:buFont typeface="+mj-lt"/>
              <a:buAutoNum type="arabicPeriod"/>
            </a:pPr>
            <a:r>
              <a:rPr lang="en-US" sz="2000" b="1" dirty="0" smtClean="0">
                <a:solidFill>
                  <a:srgbClr val="FFFFFF"/>
                </a:solidFill>
              </a:rPr>
              <a:t> Pestilence on livestock (</a:t>
            </a:r>
            <a:r>
              <a:rPr lang="en-US" sz="2000" b="1" i="1" dirty="0" smtClean="0">
                <a:solidFill>
                  <a:srgbClr val="FFFFFF"/>
                </a:solidFill>
              </a:rPr>
              <a:t>murrain</a:t>
            </a:r>
            <a:r>
              <a:rPr lang="en-US" sz="2000" b="1" dirty="0" smtClean="0">
                <a:solidFill>
                  <a:srgbClr val="FFFFFF"/>
                </a:solidFill>
              </a:rPr>
              <a:t>)</a:t>
            </a:r>
          </a:p>
          <a:p>
            <a:pPr marL="342900" indent="-342900">
              <a:buClr>
                <a:schemeClr val="accent4"/>
              </a:buClr>
              <a:buFont typeface="+mj-lt"/>
              <a:buAutoNum type="arabicPeriod"/>
            </a:pPr>
            <a:r>
              <a:rPr lang="en-US" sz="2000" b="1" dirty="0" smtClean="0">
                <a:solidFill>
                  <a:srgbClr val="FFFFFF"/>
                </a:solidFill>
              </a:rPr>
              <a:t> Boils</a:t>
            </a:r>
          </a:p>
          <a:p>
            <a:pPr marL="342900" indent="-342900">
              <a:buClr>
                <a:schemeClr val="accent4"/>
              </a:buClr>
              <a:buFont typeface="+mj-lt"/>
              <a:buAutoNum type="arabicPeriod"/>
            </a:pPr>
            <a:r>
              <a:rPr lang="en-US" sz="2000" b="1" dirty="0" smtClean="0">
                <a:solidFill>
                  <a:srgbClr val="FFFFFF"/>
                </a:solidFill>
              </a:rPr>
              <a:t> Hail</a:t>
            </a:r>
          </a:p>
          <a:p>
            <a:pPr marL="342900" indent="-342900">
              <a:buClr>
                <a:schemeClr val="accent4"/>
              </a:buClr>
              <a:buFont typeface="+mj-lt"/>
              <a:buAutoNum type="arabicPeriod"/>
            </a:pPr>
            <a:r>
              <a:rPr lang="en-US" sz="2000" b="1" dirty="0" smtClean="0">
                <a:solidFill>
                  <a:srgbClr val="FFFFFF"/>
                </a:solidFill>
              </a:rPr>
              <a:t> Locusts</a:t>
            </a:r>
          </a:p>
          <a:p>
            <a:pPr marL="342900" indent="-342900">
              <a:buClr>
                <a:schemeClr val="accent4"/>
              </a:buClr>
              <a:buFont typeface="+mj-lt"/>
              <a:buAutoNum type="arabicPeriod"/>
            </a:pPr>
            <a:r>
              <a:rPr lang="en-US" sz="2000" b="1" dirty="0" smtClean="0">
                <a:solidFill>
                  <a:srgbClr val="FFFFFF"/>
                </a:solidFill>
              </a:rPr>
              <a:t> Darkness</a:t>
            </a:r>
          </a:p>
          <a:p>
            <a:pPr marL="342900" indent="-342900">
              <a:buClr>
                <a:schemeClr val="accent4"/>
              </a:buClr>
              <a:buFont typeface="+mj-lt"/>
              <a:buAutoNum type="arabicPeriod"/>
            </a:pPr>
            <a:r>
              <a:rPr lang="en-US" sz="2000" b="1" dirty="0">
                <a:solidFill>
                  <a:srgbClr val="FFFFFF"/>
                </a:solidFill>
              </a:rPr>
              <a:t> </a:t>
            </a:r>
            <a:r>
              <a:rPr lang="en-US" sz="2000" b="1" dirty="0" smtClean="0">
                <a:solidFill>
                  <a:srgbClr val="FFFFFF"/>
                </a:solidFill>
              </a:rPr>
              <a:t>Death of firstborn </a:t>
            </a:r>
            <a:endParaRPr lang="en-US" sz="2000" b="1" dirty="0">
              <a:solidFill>
                <a:srgbClr val="FFFFFF"/>
              </a:solidFill>
            </a:endParaRPr>
          </a:p>
        </p:txBody>
      </p:sp>
    </p:spTree>
    <p:extLst>
      <p:ext uri="{BB962C8B-B14F-4D97-AF65-F5344CB8AC3E}">
        <p14:creationId xmlns:p14="http://schemas.microsoft.com/office/powerpoint/2010/main" val="15781305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wipe(left)">
                                      <p:cBhvr>
                                        <p:cTn id="29" dur="5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wipe(left)">
                                      <p:cBhvr>
                                        <p:cTn id="34" dur="500"/>
                                        <p:tgtEl>
                                          <p:spTgt spid="1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animEffect transition="in" filter="wipe(left)">
                                      <p:cBhvr>
                                        <p:cTn id="39" dur="500"/>
                                        <p:tgtEl>
                                          <p:spTgt spid="1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2">
                                            <p:txEl>
                                              <p:pRg st="4" end="4"/>
                                            </p:txEl>
                                          </p:spTgt>
                                        </p:tgtEl>
                                        <p:attrNameLst>
                                          <p:attrName>style.visibility</p:attrName>
                                        </p:attrNameLst>
                                      </p:cBhvr>
                                      <p:to>
                                        <p:strVal val="visible"/>
                                      </p:to>
                                    </p:set>
                                    <p:animEffect transition="in" filter="wipe(left)">
                                      <p:cBhvr>
                                        <p:cTn id="44" dur="500"/>
                                        <p:tgtEl>
                                          <p:spTgt spid="1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2">
                                            <p:txEl>
                                              <p:pRg st="5" end="5"/>
                                            </p:txEl>
                                          </p:spTgt>
                                        </p:tgtEl>
                                        <p:attrNameLst>
                                          <p:attrName>style.visibility</p:attrName>
                                        </p:attrNameLst>
                                      </p:cBhvr>
                                      <p:to>
                                        <p:strVal val="visible"/>
                                      </p:to>
                                    </p:set>
                                    <p:animEffect transition="in" filter="wipe(left)">
                                      <p:cBhvr>
                                        <p:cTn id="49" dur="500"/>
                                        <p:tgtEl>
                                          <p:spTgt spid="12">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2">
                                            <p:txEl>
                                              <p:pRg st="6" end="6"/>
                                            </p:txEl>
                                          </p:spTgt>
                                        </p:tgtEl>
                                        <p:attrNameLst>
                                          <p:attrName>style.visibility</p:attrName>
                                        </p:attrNameLst>
                                      </p:cBhvr>
                                      <p:to>
                                        <p:strVal val="visible"/>
                                      </p:to>
                                    </p:set>
                                    <p:animEffect transition="in" filter="wipe(left)">
                                      <p:cBhvr>
                                        <p:cTn id="54" dur="500"/>
                                        <p:tgtEl>
                                          <p:spTgt spid="1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xEl>
                                              <p:pRg st="7" end="7"/>
                                            </p:txEl>
                                          </p:spTgt>
                                        </p:tgtEl>
                                        <p:attrNameLst>
                                          <p:attrName>style.visibility</p:attrName>
                                        </p:attrNameLst>
                                      </p:cBhvr>
                                      <p:to>
                                        <p:strVal val="visible"/>
                                      </p:to>
                                    </p:set>
                                    <p:animEffect transition="in" filter="wipe(left)">
                                      <p:cBhvr>
                                        <p:cTn id="59" dur="500"/>
                                        <p:tgtEl>
                                          <p:spTgt spid="12">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2">
                                            <p:txEl>
                                              <p:pRg st="8" end="8"/>
                                            </p:txEl>
                                          </p:spTgt>
                                        </p:tgtEl>
                                        <p:attrNameLst>
                                          <p:attrName>style.visibility</p:attrName>
                                        </p:attrNameLst>
                                      </p:cBhvr>
                                      <p:to>
                                        <p:strVal val="visible"/>
                                      </p:to>
                                    </p:set>
                                    <p:animEffect transition="in" filter="wipe(left)">
                                      <p:cBhvr>
                                        <p:cTn id="64" dur="500"/>
                                        <p:tgtEl>
                                          <p:spTgt spid="12">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2">
                                            <p:txEl>
                                              <p:pRg st="9" end="9"/>
                                            </p:txEl>
                                          </p:spTgt>
                                        </p:tgtEl>
                                        <p:attrNameLst>
                                          <p:attrName>style.visibility</p:attrName>
                                        </p:attrNameLst>
                                      </p:cBhvr>
                                      <p:to>
                                        <p:strVal val="visible"/>
                                      </p:to>
                                    </p:set>
                                    <p:animEffect transition="in" filter="wipe(left)">
                                      <p:cBhvr>
                                        <p:cTn id="69" dur="500"/>
                                        <p:tgtEl>
                                          <p:spTgt spid="12">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12">
                                            <p:txEl>
                                              <p:pRg st="0" end="0"/>
                                            </p:txEl>
                                          </p:spTgt>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12">
                                            <p:txEl>
                                              <p:pRg st="1" end="1"/>
                                            </p:txEl>
                                          </p:spTgt>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12">
                                            <p:txEl>
                                              <p:pRg st="2" end="2"/>
                                            </p:txEl>
                                          </p:spTgt>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2">
                                            <p:txEl>
                                              <p:pRg st="3" end="3"/>
                                            </p:txEl>
                                          </p:spTgt>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2">
                                            <p:txEl>
                                              <p:pRg st="4" end="4"/>
                                            </p:txEl>
                                          </p:spTgt>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2">
                                            <p:txEl>
                                              <p:pRg st="5" end="5"/>
                                            </p:txEl>
                                          </p:spTgt>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2">
                                            <p:txEl>
                                              <p:pRg st="6" end="6"/>
                                            </p:txEl>
                                          </p:spTgt>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2">
                                            <p:txEl>
                                              <p:pRg st="7" end="7"/>
                                            </p:txEl>
                                          </p:spTgt>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2">
                                            <p:txEl>
                                              <p:pRg st="8" end="8"/>
                                            </p:txEl>
                                          </p:spTgt>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2">
                                            <p:txEl>
                                              <p:pRg st="9" end="9"/>
                                            </p:txEl>
                                          </p:spTgt>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2">
                                            <p:bg/>
                                          </p:spTgt>
                                        </p:tgtEl>
                                        <p:attrNameLst>
                                          <p:attrName>style.visibility</p:attrName>
                                        </p:attrNameLst>
                                      </p:cBhvr>
                                      <p:to>
                                        <p:strVal val="hidden"/>
                                      </p:to>
                                    </p:set>
                                  </p:childTnLst>
                                </p:cTn>
                              </p:par>
                            </p:childTnLst>
                          </p:cTn>
                        </p:par>
                        <p:par>
                          <p:cTn id="94" fill="hold">
                            <p:stCondLst>
                              <p:cond delay="0"/>
                            </p:stCondLst>
                            <p:childTnLst>
                              <p:par>
                                <p:cTn id="95" presetID="22" presetClass="entr" presetSubtype="1" fill="hold" grpId="0"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wipe(up)">
                                      <p:cBhvr>
                                        <p:cTn id="97" dur="500"/>
                                        <p:tgtEl>
                                          <p:spTgt spid="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3"/>
                                        </p:tgtEl>
                                        <p:attrNameLst>
                                          <p:attrName>style.visibility</p:attrName>
                                        </p:attrNameLst>
                                      </p:cBhvr>
                                      <p:to>
                                        <p:strVal val="visible"/>
                                      </p:to>
                                    </p:set>
                                    <p:animEffect transition="in" filter="wipe(down)">
                                      <p:cBhvr>
                                        <p:cTn id="102" dur="1500"/>
                                        <p:tgtEl>
                                          <p:spTgt spid="3"/>
                                        </p:tgtEl>
                                      </p:cBhvr>
                                    </p:animEffect>
                                  </p:childTnLst>
                                </p:cTn>
                              </p:par>
                            </p:childTnLst>
                          </p:cTn>
                        </p:par>
                        <p:par>
                          <p:cTn id="103" fill="hold">
                            <p:stCondLst>
                              <p:cond delay="1500"/>
                            </p:stCondLst>
                            <p:childTnLst>
                              <p:par>
                                <p:cTn id="104" presetID="22" presetClass="entr" presetSubtype="4" fill="hold" grpId="0" nodeType="after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wipe(down)">
                                      <p:cBhvr>
                                        <p:cTn id="106" dur="4000"/>
                                        <p:tgtEl>
                                          <p:spTgt spid="9"/>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wipe(down)">
                                      <p:cBhvr>
                                        <p:cTn id="111" dur="500"/>
                                        <p:tgtEl>
                                          <p:spTgt spid="1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wipe(up)">
                                      <p:cBhvr>
                                        <p:cTn id="116" dur="500"/>
                                        <p:tgtEl>
                                          <p:spTgt spid="11"/>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down)">
                                      <p:cBhvr>
                                        <p:cTn id="121" dur="500"/>
                                        <p:tgtEl>
                                          <p:spTgt spid="14"/>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wipe(up)">
                                      <p:cBhvr>
                                        <p:cTn id="126" dur="500"/>
                                        <p:tgtEl>
                                          <p:spTgt spid="1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wipe(down)">
                                      <p:cBhvr>
                                        <p:cTn id="131" dur="500"/>
                                        <p:tgtEl>
                                          <p:spTgt spid="16"/>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8"/>
                                        </p:tgtEl>
                                        <p:attrNameLst>
                                          <p:attrName>style.visibility</p:attrName>
                                        </p:attrNameLst>
                                      </p:cBhvr>
                                      <p:to>
                                        <p:strVal val="visible"/>
                                      </p:to>
                                    </p:set>
                                    <p:animEffect transition="in" filter="wipe(up)">
                                      <p:cBhvr>
                                        <p:cTn id="1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4" grpId="0" animBg="1"/>
      <p:bldP spid="15" grpId="0" animBg="1"/>
      <p:bldP spid="16" grpId="0" animBg="1"/>
      <p:bldP spid="18" grpId="0" animBg="1"/>
      <p:bldP spid="9" grpId="0" animBg="1"/>
      <p:bldP spid="12" grpId="0" animBg="1"/>
      <p:bldP spid="12" grpI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931"/>
            <a:ext cx="6508377" cy="1906549"/>
          </a:xfrm>
        </p:spPr>
        <p:txBody>
          <a:bodyPr anchor="ctr"/>
          <a:lstStyle/>
          <a:p>
            <a:pPr algn="ctr"/>
            <a:r>
              <a:rPr lang="en-US" b="1" dirty="0" smtClean="0">
                <a:solidFill>
                  <a:srgbClr val="000000"/>
                </a:solidFill>
              </a:rPr>
              <a:t>U</a:t>
            </a:r>
            <a:r>
              <a:rPr lang="en-US" sz="3200" b="1" dirty="0" smtClean="0">
                <a:solidFill>
                  <a:srgbClr val="000000"/>
                </a:solidFill>
              </a:rPr>
              <a:t>nderstanding the Bible </a:t>
            </a:r>
            <a:br>
              <a:rPr lang="en-US" sz="3200" b="1" dirty="0" smtClean="0">
                <a:solidFill>
                  <a:srgbClr val="000000"/>
                </a:solidFill>
              </a:rPr>
            </a:br>
            <a:r>
              <a:rPr lang="en-US" sz="3200" b="1" dirty="0" smtClean="0"/>
              <a:t>Key #7- </a:t>
            </a:r>
            <a:r>
              <a:rPr lang="en-US" sz="3200" b="1" i="1" dirty="0" smtClean="0"/>
              <a:t>Plotting the Plot</a:t>
            </a:r>
            <a:r>
              <a:rPr lang="en-US" b="1" i="1" dirty="0" smtClean="0"/>
              <a:t/>
            </a:r>
            <a:br>
              <a:rPr lang="en-US" b="1" i="1" dirty="0" smtClean="0"/>
            </a:br>
            <a:r>
              <a:rPr lang="en-US" sz="2400" b="1" dirty="0" smtClean="0">
                <a:solidFill>
                  <a:srgbClr val="000000"/>
                </a:solidFill>
              </a:rPr>
              <a:t>The </a:t>
            </a:r>
            <a:r>
              <a:rPr lang="en-US" sz="2400" b="1" dirty="0" smtClean="0">
                <a:solidFill>
                  <a:srgbClr val="990000"/>
                </a:solidFill>
              </a:rPr>
              <a:t>Mosaical Period (continued)</a:t>
            </a:r>
            <a:endParaRPr lang="en-US" sz="2400" b="1" dirty="0">
              <a:solidFill>
                <a:srgbClr val="990000"/>
              </a:solidFill>
            </a:endParaRPr>
          </a:p>
        </p:txBody>
      </p:sp>
      <p:pic>
        <p:nvPicPr>
          <p:cNvPr id="4" name="Picture 3" descr="Bible graph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473" y="276123"/>
            <a:ext cx="1428719" cy="1637357"/>
          </a:xfrm>
          <a:prstGeom prst="rect">
            <a:avLst/>
          </a:prstGeom>
        </p:spPr>
      </p:pic>
      <p:sp>
        <p:nvSpPr>
          <p:cNvPr id="5" name="Content Placeholder 4"/>
          <p:cNvSpPr>
            <a:spLocks noGrp="1"/>
          </p:cNvSpPr>
          <p:nvPr>
            <p:ph idx="1"/>
          </p:nvPr>
        </p:nvSpPr>
        <p:spPr>
          <a:xfrm rot="16200000">
            <a:off x="-1923186" y="4163606"/>
            <a:ext cx="4760769" cy="481013"/>
          </a:xfrm>
          <a:solidFill>
            <a:schemeClr val="bg2"/>
          </a:solidFill>
          <a:ln w="28575" cmpd="sng">
            <a:solidFill>
              <a:schemeClr val="accent1"/>
            </a:solidFill>
          </a:ln>
        </p:spPr>
        <p:txBody>
          <a:bodyPr>
            <a:normAutofit/>
          </a:bodyPr>
          <a:lstStyle/>
          <a:p>
            <a:pPr marL="0" indent="0" algn="ctr">
              <a:buNone/>
            </a:pPr>
            <a:r>
              <a:rPr lang="en-US" b="1" dirty="0" smtClean="0">
                <a:solidFill>
                  <a:srgbClr val="990000"/>
                </a:solidFill>
              </a:rPr>
              <a:t>17.</a:t>
            </a:r>
            <a:r>
              <a:rPr lang="en-US" b="1" dirty="0" smtClean="0"/>
              <a:t> Divided Kingdom (cont.)</a:t>
            </a:r>
            <a:endParaRPr lang="en-US" b="1" dirty="0">
              <a:solidFill>
                <a:srgbClr val="990000"/>
              </a:solidFill>
            </a:endParaRPr>
          </a:p>
        </p:txBody>
      </p:sp>
      <p:sp>
        <p:nvSpPr>
          <p:cNvPr id="6" name="Right Arrow 5"/>
          <p:cNvSpPr/>
          <p:nvPr/>
        </p:nvSpPr>
        <p:spPr>
          <a:xfrm>
            <a:off x="697705" y="4219697"/>
            <a:ext cx="8048487" cy="246062"/>
          </a:xfrm>
          <a:prstGeom prst="right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814223" y="2023728"/>
            <a:ext cx="3190875" cy="766217"/>
          </a:xfrm>
          <a:prstGeom prst="wedgeRoundRectCallout">
            <a:avLst>
              <a:gd name="adj1" fmla="val -39291"/>
              <a:gd name="adj2" fmla="val 240832"/>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18. </a:t>
            </a:r>
            <a:r>
              <a:rPr lang="en-US" sz="2000" b="1" dirty="0" smtClean="0">
                <a:solidFill>
                  <a:schemeClr val="tx1"/>
                </a:solidFill>
              </a:rPr>
              <a:t>Israel’s Apostasy &amp; End, </a:t>
            </a:r>
            <a:r>
              <a:rPr lang="en-US" sz="2000" b="1" u="sng" dirty="0" smtClean="0">
                <a:solidFill>
                  <a:srgbClr val="990000"/>
                </a:solidFill>
              </a:rPr>
              <a:t>1 &amp; 2Kings; *</a:t>
            </a:r>
            <a:endParaRPr lang="en-US" sz="2000" b="1" dirty="0">
              <a:solidFill>
                <a:srgbClr val="990000"/>
              </a:solidFill>
            </a:endParaRPr>
          </a:p>
        </p:txBody>
      </p:sp>
      <p:sp>
        <p:nvSpPr>
          <p:cNvPr id="8" name="Rounded Rectangular Callout 7"/>
          <p:cNvSpPr/>
          <p:nvPr/>
        </p:nvSpPr>
        <p:spPr>
          <a:xfrm>
            <a:off x="814223" y="6040621"/>
            <a:ext cx="3190875" cy="744060"/>
          </a:xfrm>
          <a:prstGeom prst="wedgeRoundRectCallout">
            <a:avLst>
              <a:gd name="adj1" fmla="val -14449"/>
              <a:gd name="adj2" fmla="val -265562"/>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19. </a:t>
            </a:r>
            <a:r>
              <a:rPr lang="en-US" sz="2000" b="1" dirty="0" smtClean="0">
                <a:solidFill>
                  <a:schemeClr val="tx1"/>
                </a:solidFill>
              </a:rPr>
              <a:t>Judah’s Apostasy &amp; Captivity, </a:t>
            </a:r>
            <a:r>
              <a:rPr lang="en-US" sz="2000" b="1" u="sng" dirty="0" smtClean="0">
                <a:solidFill>
                  <a:srgbClr val="990000"/>
                </a:solidFill>
              </a:rPr>
              <a:t>**</a:t>
            </a:r>
            <a:endParaRPr lang="en-US" sz="2000" b="1" u="sng" dirty="0">
              <a:solidFill>
                <a:srgbClr val="990000"/>
              </a:solidFill>
            </a:endParaRPr>
          </a:p>
        </p:txBody>
      </p:sp>
      <p:sp>
        <p:nvSpPr>
          <p:cNvPr id="10" name="Rounded Rectangular Callout 9"/>
          <p:cNvSpPr/>
          <p:nvPr/>
        </p:nvSpPr>
        <p:spPr>
          <a:xfrm>
            <a:off x="2264560" y="2937897"/>
            <a:ext cx="3190875" cy="1039778"/>
          </a:xfrm>
          <a:prstGeom prst="wedgeRoundRectCallout">
            <a:avLst>
              <a:gd name="adj1" fmla="val -23668"/>
              <a:gd name="adj2" fmla="val 77005"/>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20. </a:t>
            </a:r>
            <a:r>
              <a:rPr lang="en-US" sz="2000" b="1" dirty="0" smtClean="0">
                <a:solidFill>
                  <a:schemeClr val="tx1"/>
                </a:solidFill>
              </a:rPr>
              <a:t>Judah’s Partial Restoration, </a:t>
            </a:r>
            <a:r>
              <a:rPr lang="en-US" sz="2000" b="1" u="sng" dirty="0">
                <a:solidFill>
                  <a:srgbClr val="990000"/>
                </a:solidFill>
              </a:rPr>
              <a:t>+</a:t>
            </a:r>
          </a:p>
        </p:txBody>
      </p:sp>
      <p:sp>
        <p:nvSpPr>
          <p:cNvPr id="11" name="Rounded Rectangular Callout 10"/>
          <p:cNvSpPr/>
          <p:nvPr/>
        </p:nvSpPr>
        <p:spPr>
          <a:xfrm>
            <a:off x="2264560" y="4884864"/>
            <a:ext cx="3190875" cy="1019235"/>
          </a:xfrm>
          <a:prstGeom prst="wedgeRoundRectCallout">
            <a:avLst>
              <a:gd name="adj1" fmla="val 21012"/>
              <a:gd name="adj2" fmla="val -94284"/>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21. </a:t>
            </a:r>
            <a:r>
              <a:rPr lang="en-US" sz="2000" b="1" dirty="0" smtClean="0">
                <a:solidFill>
                  <a:schemeClr val="tx1"/>
                </a:solidFill>
              </a:rPr>
              <a:t>400 Years of Silence</a:t>
            </a:r>
            <a:endParaRPr lang="en-US" sz="2000" b="1" dirty="0">
              <a:solidFill>
                <a:srgbClr val="990000"/>
              </a:solidFill>
            </a:endParaRPr>
          </a:p>
        </p:txBody>
      </p:sp>
      <p:sp>
        <p:nvSpPr>
          <p:cNvPr id="9" name="Line Callout 3 8"/>
          <p:cNvSpPr/>
          <p:nvPr/>
        </p:nvSpPr>
        <p:spPr>
          <a:xfrm>
            <a:off x="4274891" y="2082115"/>
            <a:ext cx="4689335" cy="721712"/>
          </a:xfrm>
          <a:prstGeom prst="borderCallout3">
            <a:avLst>
              <a:gd name="adj1" fmla="val 102404"/>
              <a:gd name="adj2" fmla="val 63001"/>
              <a:gd name="adj3" fmla="val 278573"/>
              <a:gd name="adj4" fmla="val 62984"/>
              <a:gd name="adj5" fmla="val 278846"/>
              <a:gd name="adj6" fmla="val 5485"/>
              <a:gd name="adj7" fmla="val 300965"/>
              <a:gd name="adj8" fmla="val 5429"/>
            </a:avLst>
          </a:prstGeom>
          <a:gradFill flip="none" rotWithShape="1">
            <a:gsLst>
              <a:gs pos="0">
                <a:schemeClr val="accent1">
                  <a:shade val="70000"/>
                  <a:satMod val="120000"/>
                  <a:alpha val="33000"/>
                </a:schemeClr>
              </a:gs>
              <a:gs pos="35000">
                <a:schemeClr val="accent1">
                  <a:shade val="100000"/>
                  <a:satMod val="150000"/>
                  <a:alpha val="33000"/>
                </a:schemeClr>
              </a:gs>
              <a:gs pos="70000">
                <a:schemeClr val="accent1">
                  <a:tint val="100000"/>
                  <a:shade val="100000"/>
                  <a:satMod val="200000"/>
                  <a:greenMod val="100000"/>
                  <a:alpha val="33000"/>
                </a:schemeClr>
              </a:gs>
              <a:gs pos="100000">
                <a:schemeClr val="accent1">
                  <a:tint val="100000"/>
                  <a:shade val="100000"/>
                  <a:satMod val="250000"/>
                  <a:greenMod val="100000"/>
                  <a:alpha val="33000"/>
                </a:schemeClr>
              </a:gs>
            </a:gsLst>
            <a:lin ang="16200000" scaled="1"/>
            <a:tileRec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1"/>
                </a:solidFill>
              </a:rPr>
              <a:t>The Inter-Testament Period </a:t>
            </a:r>
            <a:r>
              <a:rPr lang="en-US" sz="2000" b="1" dirty="0" smtClean="0">
                <a:solidFill>
                  <a:schemeClr val="accent6"/>
                </a:solidFill>
              </a:rPr>
              <a:t>(overlaps </a:t>
            </a:r>
            <a:r>
              <a:rPr lang="en-US" sz="2000" b="1" dirty="0" smtClean="0">
                <a:solidFill>
                  <a:srgbClr val="990000"/>
                </a:solidFill>
              </a:rPr>
              <a:t>Mosaical</a:t>
            </a:r>
            <a:r>
              <a:rPr lang="en-US" sz="2000" b="1" dirty="0" smtClean="0">
                <a:solidFill>
                  <a:schemeClr val="accent6"/>
                </a:solidFill>
              </a:rPr>
              <a:t> and </a:t>
            </a:r>
            <a:r>
              <a:rPr lang="en-US" sz="2000" b="1" dirty="0" smtClean="0">
                <a:solidFill>
                  <a:srgbClr val="990000"/>
                </a:solidFill>
              </a:rPr>
              <a:t>Christian Periods</a:t>
            </a:r>
            <a:r>
              <a:rPr lang="en-US" sz="2000" b="1" dirty="0" smtClean="0">
                <a:solidFill>
                  <a:schemeClr val="accent6"/>
                </a:solidFill>
              </a:rPr>
              <a:t>)</a:t>
            </a:r>
            <a:endParaRPr lang="en-US" sz="2000" b="1" dirty="0">
              <a:solidFill>
                <a:schemeClr val="accent6"/>
              </a:solidFill>
            </a:endParaRPr>
          </a:p>
        </p:txBody>
      </p:sp>
      <p:sp>
        <p:nvSpPr>
          <p:cNvPr id="12" name="5-Point Star 11"/>
          <p:cNvSpPr/>
          <p:nvPr/>
        </p:nvSpPr>
        <p:spPr>
          <a:xfrm rot="19313152">
            <a:off x="4179786" y="4064182"/>
            <a:ext cx="649081" cy="482933"/>
          </a:xfrm>
          <a:prstGeom prst="star5">
            <a:avLst>
              <a:gd name="adj" fmla="val 10618"/>
              <a:gd name="hf" fmla="val 105146"/>
              <a:gd name="vf" fmla="val 110557"/>
            </a:avLst>
          </a:prstGeom>
          <a:solidFill>
            <a:schemeClr val="accent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0557086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1160">
                                          <p:stCondLst>
                                            <p:cond delay="0"/>
                                          </p:stCondLst>
                                        </p:cTn>
                                        <p:tgtEl>
                                          <p:spTgt spid="12"/>
                                        </p:tgtEl>
                                      </p:cBhvr>
                                    </p:animEffect>
                                    <p:anim calcmode="lin" valueType="num">
                                      <p:cBhvr>
                                        <p:cTn id="37" dur="364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8" dur="132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9" dur="1328" tmFilter="0, 0; 0.125,0.2665; 0.25,0.4; 0.375,0.465; 0.5,0.5;  0.625,0.535; 0.75,0.6; 0.875,0.7335; 1,1">
                                          <p:stCondLst>
                                            <p:cond delay="1328"/>
                                          </p:stCondLst>
                                        </p:cTn>
                                        <p:tgtEl>
                                          <p:spTgt spid="12"/>
                                        </p:tgtEl>
                                        <p:attrNameLst>
                                          <p:attrName>ppt_y</p:attrName>
                                        </p:attrNameLst>
                                      </p:cBhvr>
                                      <p:tavLst>
                                        <p:tav tm="0" fmla="#ppt_y-sin(pi*$)/9">
                                          <p:val>
                                            <p:fltVal val="0"/>
                                          </p:val>
                                        </p:tav>
                                        <p:tav tm="100000">
                                          <p:val>
                                            <p:fltVal val="1"/>
                                          </p:val>
                                        </p:tav>
                                      </p:tavLst>
                                    </p:anim>
                                    <p:anim calcmode="lin" valueType="num">
                                      <p:cBhvr>
                                        <p:cTn id="40" dur="664" tmFilter="0, 0; 0.125,0.2665; 0.25,0.4; 0.375,0.465; 0.5,0.5;  0.625,0.535; 0.75,0.6; 0.875,0.7335; 1,1">
                                          <p:stCondLst>
                                            <p:cond delay="2648"/>
                                          </p:stCondLst>
                                        </p:cTn>
                                        <p:tgtEl>
                                          <p:spTgt spid="12"/>
                                        </p:tgtEl>
                                        <p:attrNameLst>
                                          <p:attrName>ppt_y</p:attrName>
                                        </p:attrNameLst>
                                      </p:cBhvr>
                                      <p:tavLst>
                                        <p:tav tm="0" fmla="#ppt_y-sin(pi*$)/27">
                                          <p:val>
                                            <p:fltVal val="0"/>
                                          </p:val>
                                        </p:tav>
                                        <p:tav tm="100000">
                                          <p:val>
                                            <p:fltVal val="1"/>
                                          </p:val>
                                        </p:tav>
                                      </p:tavLst>
                                    </p:anim>
                                    <p:anim calcmode="lin" valueType="num">
                                      <p:cBhvr>
                                        <p:cTn id="41" dur="328" tmFilter="0, 0; 0.125,0.2665; 0.25,0.4; 0.375,0.465; 0.5,0.5;  0.625,0.535; 0.75,0.6; 0.875,0.7335; 1,1">
                                          <p:stCondLst>
                                            <p:cond delay="3312"/>
                                          </p:stCondLst>
                                        </p:cTn>
                                        <p:tgtEl>
                                          <p:spTgt spid="12"/>
                                        </p:tgtEl>
                                        <p:attrNameLst>
                                          <p:attrName>ppt_y</p:attrName>
                                        </p:attrNameLst>
                                      </p:cBhvr>
                                      <p:tavLst>
                                        <p:tav tm="0" fmla="#ppt_y-sin(pi*$)/81">
                                          <p:val>
                                            <p:fltVal val="0"/>
                                          </p:val>
                                        </p:tav>
                                        <p:tav tm="100000">
                                          <p:val>
                                            <p:fltVal val="1"/>
                                          </p:val>
                                        </p:tav>
                                      </p:tavLst>
                                    </p:anim>
                                    <p:animScale>
                                      <p:cBhvr>
                                        <p:cTn id="42" dur="52">
                                          <p:stCondLst>
                                            <p:cond delay="1300"/>
                                          </p:stCondLst>
                                        </p:cTn>
                                        <p:tgtEl>
                                          <p:spTgt spid="12"/>
                                        </p:tgtEl>
                                      </p:cBhvr>
                                      <p:to x="100000" y="60000"/>
                                    </p:animScale>
                                    <p:animScale>
                                      <p:cBhvr>
                                        <p:cTn id="43" dur="332" decel="50000">
                                          <p:stCondLst>
                                            <p:cond delay="1352"/>
                                          </p:stCondLst>
                                        </p:cTn>
                                        <p:tgtEl>
                                          <p:spTgt spid="12"/>
                                        </p:tgtEl>
                                      </p:cBhvr>
                                      <p:to x="100000" y="100000"/>
                                    </p:animScale>
                                    <p:animScale>
                                      <p:cBhvr>
                                        <p:cTn id="44" dur="52">
                                          <p:stCondLst>
                                            <p:cond delay="2624"/>
                                          </p:stCondLst>
                                        </p:cTn>
                                        <p:tgtEl>
                                          <p:spTgt spid="12"/>
                                        </p:tgtEl>
                                      </p:cBhvr>
                                      <p:to x="100000" y="80000"/>
                                    </p:animScale>
                                    <p:animScale>
                                      <p:cBhvr>
                                        <p:cTn id="45" dur="332" decel="50000">
                                          <p:stCondLst>
                                            <p:cond delay="2676"/>
                                          </p:stCondLst>
                                        </p:cTn>
                                        <p:tgtEl>
                                          <p:spTgt spid="12"/>
                                        </p:tgtEl>
                                      </p:cBhvr>
                                      <p:to x="100000" y="100000"/>
                                    </p:animScale>
                                    <p:animScale>
                                      <p:cBhvr>
                                        <p:cTn id="46" dur="52">
                                          <p:stCondLst>
                                            <p:cond delay="3284"/>
                                          </p:stCondLst>
                                        </p:cTn>
                                        <p:tgtEl>
                                          <p:spTgt spid="12"/>
                                        </p:tgtEl>
                                      </p:cBhvr>
                                      <p:to x="100000" y="90000"/>
                                    </p:animScale>
                                    <p:animScale>
                                      <p:cBhvr>
                                        <p:cTn id="47" dur="332" decel="50000">
                                          <p:stCondLst>
                                            <p:cond delay="3336"/>
                                          </p:stCondLst>
                                        </p:cTn>
                                        <p:tgtEl>
                                          <p:spTgt spid="12"/>
                                        </p:tgtEl>
                                      </p:cBhvr>
                                      <p:to x="100000" y="100000"/>
                                    </p:animScale>
                                    <p:animScale>
                                      <p:cBhvr>
                                        <p:cTn id="48" dur="52">
                                          <p:stCondLst>
                                            <p:cond delay="3616"/>
                                          </p:stCondLst>
                                        </p:cTn>
                                        <p:tgtEl>
                                          <p:spTgt spid="12"/>
                                        </p:tgtEl>
                                      </p:cBhvr>
                                      <p:to x="100000" y="95000"/>
                                    </p:animScale>
                                    <p:animScale>
                                      <p:cBhvr>
                                        <p:cTn id="49" dur="332" decel="50000">
                                          <p:stCondLst>
                                            <p:cond delay="3668"/>
                                          </p:stCondLst>
                                        </p:cTn>
                                        <p:tgtEl>
                                          <p:spTgt spid="12"/>
                                        </p:tgtEl>
                                      </p:cBhvr>
                                      <p:to x="100000" y="100000"/>
                                    </p:animScale>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4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931"/>
            <a:ext cx="6508377" cy="1906549"/>
          </a:xfrm>
        </p:spPr>
        <p:txBody>
          <a:bodyPr anchor="ctr"/>
          <a:lstStyle/>
          <a:p>
            <a:pPr algn="ctr"/>
            <a:r>
              <a:rPr lang="en-US" b="1" dirty="0" smtClean="0">
                <a:solidFill>
                  <a:srgbClr val="000000"/>
                </a:solidFill>
              </a:rPr>
              <a:t>U</a:t>
            </a:r>
            <a:r>
              <a:rPr lang="en-US" sz="3200" b="1" dirty="0" smtClean="0">
                <a:solidFill>
                  <a:srgbClr val="000000"/>
                </a:solidFill>
              </a:rPr>
              <a:t>nderstanding the Bible </a:t>
            </a:r>
            <a:br>
              <a:rPr lang="en-US" sz="3200" b="1" dirty="0" smtClean="0">
                <a:solidFill>
                  <a:srgbClr val="000000"/>
                </a:solidFill>
              </a:rPr>
            </a:br>
            <a:r>
              <a:rPr lang="en-US" sz="3200" b="1" dirty="0" smtClean="0"/>
              <a:t>Key #7- </a:t>
            </a:r>
            <a:r>
              <a:rPr lang="en-US" sz="3200" b="1" i="1" dirty="0" smtClean="0"/>
              <a:t>Plotting the Plot</a:t>
            </a:r>
            <a:r>
              <a:rPr lang="en-US" b="1" i="1" dirty="0" smtClean="0"/>
              <a:t/>
            </a:r>
            <a:br>
              <a:rPr lang="en-US" b="1" i="1" dirty="0" smtClean="0"/>
            </a:br>
            <a:r>
              <a:rPr lang="en-US" sz="2400" b="1" dirty="0" smtClean="0">
                <a:solidFill>
                  <a:srgbClr val="000000"/>
                </a:solidFill>
              </a:rPr>
              <a:t>The End of the </a:t>
            </a:r>
            <a:r>
              <a:rPr lang="en-US" sz="2400" b="1" dirty="0" smtClean="0"/>
              <a:t>Mosaical</a:t>
            </a:r>
            <a:r>
              <a:rPr lang="en-US" sz="2400" b="1" dirty="0" smtClean="0">
                <a:solidFill>
                  <a:srgbClr val="000000"/>
                </a:solidFill>
              </a:rPr>
              <a:t> and Beginning of the </a:t>
            </a:r>
            <a:r>
              <a:rPr lang="en-US" sz="2400" b="1" dirty="0" smtClean="0">
                <a:solidFill>
                  <a:srgbClr val="990000"/>
                </a:solidFill>
              </a:rPr>
              <a:t>Christian Period</a:t>
            </a:r>
            <a:endParaRPr lang="en-US" sz="2400" b="1" dirty="0">
              <a:solidFill>
                <a:srgbClr val="990000"/>
              </a:solidFill>
            </a:endParaRPr>
          </a:p>
        </p:txBody>
      </p:sp>
      <p:pic>
        <p:nvPicPr>
          <p:cNvPr id="4" name="Picture 3" descr="Bible graph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473" y="276123"/>
            <a:ext cx="1428719" cy="1637357"/>
          </a:xfrm>
          <a:prstGeom prst="rect">
            <a:avLst/>
          </a:prstGeom>
        </p:spPr>
      </p:pic>
      <p:sp>
        <p:nvSpPr>
          <p:cNvPr id="5" name="Content Placeholder 4"/>
          <p:cNvSpPr>
            <a:spLocks noGrp="1"/>
          </p:cNvSpPr>
          <p:nvPr>
            <p:ph idx="1"/>
          </p:nvPr>
        </p:nvSpPr>
        <p:spPr>
          <a:xfrm rot="16200000">
            <a:off x="-1923186" y="4163606"/>
            <a:ext cx="4760769" cy="481013"/>
          </a:xfrm>
          <a:solidFill>
            <a:schemeClr val="bg2"/>
          </a:solidFill>
          <a:ln w="28575" cmpd="sng">
            <a:solidFill>
              <a:schemeClr val="accent1"/>
            </a:solidFill>
          </a:ln>
        </p:spPr>
        <p:txBody>
          <a:bodyPr>
            <a:normAutofit/>
          </a:bodyPr>
          <a:lstStyle/>
          <a:p>
            <a:pPr marL="0" indent="0" algn="ctr">
              <a:buNone/>
            </a:pPr>
            <a:r>
              <a:rPr lang="en-US" b="1" dirty="0" smtClean="0">
                <a:solidFill>
                  <a:srgbClr val="990000"/>
                </a:solidFill>
              </a:rPr>
              <a:t>21.</a:t>
            </a:r>
            <a:r>
              <a:rPr lang="en-US" b="1" dirty="0" smtClean="0"/>
              <a:t> 400 years of Silence</a:t>
            </a:r>
            <a:endParaRPr lang="en-US" b="1" dirty="0">
              <a:solidFill>
                <a:srgbClr val="990000"/>
              </a:solidFill>
            </a:endParaRPr>
          </a:p>
        </p:txBody>
      </p:sp>
      <p:sp>
        <p:nvSpPr>
          <p:cNvPr id="6" name="Right Arrow 5"/>
          <p:cNvSpPr/>
          <p:nvPr/>
        </p:nvSpPr>
        <p:spPr>
          <a:xfrm>
            <a:off x="697705" y="4219697"/>
            <a:ext cx="8048487" cy="246062"/>
          </a:xfrm>
          <a:prstGeom prst="right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814223" y="2023728"/>
            <a:ext cx="3190875" cy="766217"/>
          </a:xfrm>
          <a:prstGeom prst="wedgeRoundRectCallout">
            <a:avLst>
              <a:gd name="adj1" fmla="val -39291"/>
              <a:gd name="adj2" fmla="val 240832"/>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22. </a:t>
            </a:r>
            <a:r>
              <a:rPr lang="en-US" sz="2000" b="1" dirty="0" smtClean="0">
                <a:solidFill>
                  <a:schemeClr val="tx1"/>
                </a:solidFill>
              </a:rPr>
              <a:t>John the Baptist Prepares the Way, </a:t>
            </a:r>
            <a:r>
              <a:rPr lang="en-US" sz="2000" b="1" u="sng" dirty="0" smtClean="0">
                <a:solidFill>
                  <a:srgbClr val="990000"/>
                </a:solidFill>
              </a:rPr>
              <a:t>*</a:t>
            </a:r>
            <a:endParaRPr lang="en-US" sz="2000" b="1" dirty="0">
              <a:solidFill>
                <a:srgbClr val="990000"/>
              </a:solidFill>
            </a:endParaRPr>
          </a:p>
        </p:txBody>
      </p:sp>
      <p:sp>
        <p:nvSpPr>
          <p:cNvPr id="8" name="Rounded Rectangular Callout 7"/>
          <p:cNvSpPr/>
          <p:nvPr/>
        </p:nvSpPr>
        <p:spPr>
          <a:xfrm>
            <a:off x="814223" y="6040621"/>
            <a:ext cx="3190875" cy="744060"/>
          </a:xfrm>
          <a:prstGeom prst="wedgeRoundRectCallout">
            <a:avLst>
              <a:gd name="adj1" fmla="val -14449"/>
              <a:gd name="adj2" fmla="val -265562"/>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23. </a:t>
            </a:r>
            <a:r>
              <a:rPr lang="en-US" sz="2000" b="1" dirty="0" smtClean="0">
                <a:solidFill>
                  <a:schemeClr val="tx1"/>
                </a:solidFill>
              </a:rPr>
              <a:t>Jesus the Seed, </a:t>
            </a:r>
            <a:r>
              <a:rPr lang="en-US" sz="2000" b="1" u="sng" dirty="0" smtClean="0">
                <a:solidFill>
                  <a:srgbClr val="990000"/>
                </a:solidFill>
              </a:rPr>
              <a:t>Gospels</a:t>
            </a:r>
            <a:endParaRPr lang="en-US" sz="2000" b="1" u="sng" dirty="0">
              <a:solidFill>
                <a:srgbClr val="990000"/>
              </a:solidFill>
            </a:endParaRPr>
          </a:p>
        </p:txBody>
      </p:sp>
      <p:sp>
        <p:nvSpPr>
          <p:cNvPr id="10" name="Rounded Rectangular Callout 9"/>
          <p:cNvSpPr/>
          <p:nvPr/>
        </p:nvSpPr>
        <p:spPr>
          <a:xfrm>
            <a:off x="2264560" y="2937897"/>
            <a:ext cx="3190875" cy="1039778"/>
          </a:xfrm>
          <a:prstGeom prst="wedgeRoundRectCallout">
            <a:avLst>
              <a:gd name="adj1" fmla="val -23668"/>
              <a:gd name="adj2" fmla="val 77005"/>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24. </a:t>
            </a:r>
            <a:r>
              <a:rPr lang="en-US" sz="2000" b="1" dirty="0" smtClean="0">
                <a:solidFill>
                  <a:schemeClr val="tx1"/>
                </a:solidFill>
              </a:rPr>
              <a:t>Jesus’ Death, Burial, &amp; Resurrection, </a:t>
            </a:r>
            <a:r>
              <a:rPr lang="en-US" sz="2000" b="1" u="sng" dirty="0" smtClean="0">
                <a:solidFill>
                  <a:srgbClr val="990000"/>
                </a:solidFill>
              </a:rPr>
              <a:t>Gospels</a:t>
            </a:r>
            <a:endParaRPr lang="en-US" sz="2000" b="1" u="sng" dirty="0">
              <a:solidFill>
                <a:srgbClr val="990000"/>
              </a:solidFill>
            </a:endParaRPr>
          </a:p>
        </p:txBody>
      </p:sp>
      <p:sp>
        <p:nvSpPr>
          <p:cNvPr id="11" name="Rounded Rectangular Callout 10"/>
          <p:cNvSpPr/>
          <p:nvPr/>
        </p:nvSpPr>
        <p:spPr>
          <a:xfrm>
            <a:off x="2264560" y="4884864"/>
            <a:ext cx="3190875" cy="1019235"/>
          </a:xfrm>
          <a:prstGeom prst="wedgeRoundRectCallout">
            <a:avLst>
              <a:gd name="adj1" fmla="val 21012"/>
              <a:gd name="adj2" fmla="val -94284"/>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25. </a:t>
            </a:r>
            <a:r>
              <a:rPr lang="en-US" sz="2000" b="1" dirty="0" smtClean="0">
                <a:solidFill>
                  <a:schemeClr val="tx1"/>
                </a:solidFill>
              </a:rPr>
              <a:t>Church Begins &amp; Grows, </a:t>
            </a:r>
            <a:r>
              <a:rPr lang="en-US" sz="2000" b="1" u="sng" dirty="0" smtClean="0">
                <a:solidFill>
                  <a:schemeClr val="accent1"/>
                </a:solidFill>
              </a:rPr>
              <a:t>Acts</a:t>
            </a:r>
            <a:endParaRPr lang="en-US" sz="2000" b="1" dirty="0">
              <a:solidFill>
                <a:schemeClr val="accent1"/>
              </a:solidFill>
            </a:endParaRPr>
          </a:p>
        </p:txBody>
      </p:sp>
      <p:sp>
        <p:nvSpPr>
          <p:cNvPr id="14" name="Rounded Rectangular Callout 13"/>
          <p:cNvSpPr/>
          <p:nvPr/>
        </p:nvSpPr>
        <p:spPr>
          <a:xfrm>
            <a:off x="5121083" y="2023728"/>
            <a:ext cx="3190875" cy="766217"/>
          </a:xfrm>
          <a:prstGeom prst="wedgeRoundRectCallout">
            <a:avLst>
              <a:gd name="adj1" fmla="val -37446"/>
              <a:gd name="adj2" fmla="val 241451"/>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26. </a:t>
            </a:r>
            <a:r>
              <a:rPr lang="en-US" sz="2000" b="1" dirty="0" smtClean="0">
                <a:solidFill>
                  <a:schemeClr val="tx1"/>
                </a:solidFill>
              </a:rPr>
              <a:t>Church Problems &amp; Solutions, </a:t>
            </a:r>
            <a:r>
              <a:rPr lang="en-US" sz="2000" b="1" u="sng" dirty="0" smtClean="0">
                <a:solidFill>
                  <a:srgbClr val="990000"/>
                </a:solidFill>
              </a:rPr>
              <a:t>Rom. - Rev.3</a:t>
            </a:r>
            <a:endParaRPr lang="en-US" sz="2000" b="1" dirty="0">
              <a:solidFill>
                <a:srgbClr val="990000"/>
              </a:solidFill>
            </a:endParaRPr>
          </a:p>
        </p:txBody>
      </p:sp>
      <p:sp>
        <p:nvSpPr>
          <p:cNvPr id="15" name="Rounded Rectangular Callout 14"/>
          <p:cNvSpPr/>
          <p:nvPr/>
        </p:nvSpPr>
        <p:spPr>
          <a:xfrm>
            <a:off x="4991933" y="6040621"/>
            <a:ext cx="3190875" cy="744060"/>
          </a:xfrm>
          <a:prstGeom prst="wedgeRoundRectCallout">
            <a:avLst>
              <a:gd name="adj1" fmla="val -12458"/>
              <a:gd name="adj2" fmla="val -266466"/>
              <a:gd name="adj3" fmla="val 16667"/>
            </a:avLst>
          </a:prstGeom>
          <a:solidFill>
            <a:schemeClr val="bg2"/>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990000"/>
                </a:solidFill>
              </a:rPr>
              <a:t>27. </a:t>
            </a:r>
            <a:r>
              <a:rPr lang="en-US" sz="2000" b="1" dirty="0" smtClean="0">
                <a:solidFill>
                  <a:schemeClr val="tx1"/>
                </a:solidFill>
              </a:rPr>
              <a:t>The Eternal Kingdom, </a:t>
            </a:r>
            <a:r>
              <a:rPr lang="en-US" sz="2000" b="1" u="sng" dirty="0" smtClean="0">
                <a:solidFill>
                  <a:srgbClr val="990000"/>
                </a:solidFill>
              </a:rPr>
              <a:t>Rev.4-22</a:t>
            </a:r>
            <a:endParaRPr lang="en-US" sz="2000" b="1" dirty="0">
              <a:solidFill>
                <a:srgbClr val="990000"/>
              </a:solidFill>
            </a:endParaRPr>
          </a:p>
        </p:txBody>
      </p:sp>
      <p:sp>
        <p:nvSpPr>
          <p:cNvPr id="9" name="Line Callout 3 8"/>
          <p:cNvSpPr/>
          <p:nvPr/>
        </p:nvSpPr>
        <p:spPr>
          <a:xfrm>
            <a:off x="457199" y="1150142"/>
            <a:ext cx="6508377" cy="721712"/>
          </a:xfrm>
          <a:prstGeom prst="borderCallout3">
            <a:avLst>
              <a:gd name="adj1" fmla="val 237019"/>
              <a:gd name="adj2" fmla="val 63641"/>
              <a:gd name="adj3" fmla="val 239150"/>
              <a:gd name="adj4" fmla="val 27583"/>
              <a:gd name="adj5" fmla="val 373077"/>
              <a:gd name="adj6" fmla="val 18841"/>
              <a:gd name="adj7" fmla="val 435581"/>
              <a:gd name="adj8" fmla="val 39011"/>
            </a:avLst>
          </a:prstGeom>
          <a:gradFill flip="none" rotWithShape="1">
            <a:gsLst>
              <a:gs pos="0">
                <a:schemeClr val="accent1">
                  <a:shade val="70000"/>
                  <a:satMod val="120000"/>
                  <a:alpha val="33000"/>
                </a:schemeClr>
              </a:gs>
              <a:gs pos="35000">
                <a:schemeClr val="accent1">
                  <a:shade val="100000"/>
                  <a:satMod val="150000"/>
                  <a:alpha val="33000"/>
                </a:schemeClr>
              </a:gs>
              <a:gs pos="70000">
                <a:schemeClr val="accent1">
                  <a:tint val="100000"/>
                  <a:shade val="100000"/>
                  <a:satMod val="200000"/>
                  <a:greenMod val="100000"/>
                  <a:alpha val="33000"/>
                </a:schemeClr>
              </a:gs>
              <a:gs pos="100000">
                <a:schemeClr val="accent1">
                  <a:tint val="100000"/>
                  <a:shade val="100000"/>
                  <a:satMod val="250000"/>
                  <a:greenMod val="100000"/>
                  <a:alpha val="33000"/>
                </a:schemeClr>
              </a:gs>
            </a:gsLst>
            <a:lin ang="16200000" scaled="1"/>
            <a:tileRec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pic>
        <p:nvPicPr>
          <p:cNvPr id="17" name="Picture 16"/>
          <p:cNvPicPr>
            <a:picLocks noChangeAspect="1"/>
          </p:cNvPicPr>
          <p:nvPr/>
        </p:nvPicPr>
        <p:blipFill>
          <a:blip r:embed="rId4"/>
          <a:stretch>
            <a:fillRect/>
          </a:stretch>
        </p:blipFill>
        <p:spPr>
          <a:xfrm>
            <a:off x="2723144" y="3809808"/>
            <a:ext cx="700356" cy="1013173"/>
          </a:xfrm>
          <a:prstGeom prst="rect">
            <a:avLst/>
          </a:prstGeom>
        </p:spPr>
      </p:pic>
      <p:cxnSp>
        <p:nvCxnSpPr>
          <p:cNvPr id="20" name="Straight Arrow Connector 19"/>
          <p:cNvCxnSpPr/>
          <p:nvPr/>
        </p:nvCxnSpPr>
        <p:spPr>
          <a:xfrm flipV="1">
            <a:off x="4589153" y="1867885"/>
            <a:ext cx="0" cy="1005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5719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42"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outHorizontal)">
                                      <p:cBhvr>
                                        <p:cTn id="31" dur="4000"/>
                                        <p:tgtEl>
                                          <p:spTgt spid="17"/>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4000"/>
                                        <p:tgtEl>
                                          <p:spTgt spid="9"/>
                                        </p:tgtEl>
                                      </p:cBhvr>
                                    </p:animEffect>
                                  </p:childTnLst>
                                </p:cTn>
                              </p:par>
                              <p:par>
                                <p:cTn id="36" presetID="22" presetClass="entr" presetSubtype="4"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4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4" grpId="0" animBg="1"/>
      <p:bldP spid="1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6123"/>
            <a:ext cx="6508377" cy="1637357"/>
          </a:xfrm>
        </p:spPr>
        <p:txBody>
          <a:bodyPr anchor="ctr"/>
          <a:lstStyle/>
          <a:p>
            <a:pPr algn="ctr"/>
            <a:r>
              <a:rPr lang="en-US" sz="4400" b="1" dirty="0" smtClean="0"/>
              <a:t>Keys to Understanding the Bible</a:t>
            </a:r>
            <a:endParaRPr lang="en-US" sz="4400" b="1" dirty="0"/>
          </a:p>
        </p:txBody>
      </p:sp>
      <p:sp>
        <p:nvSpPr>
          <p:cNvPr id="3" name="Content Placeholder 2"/>
          <p:cNvSpPr>
            <a:spLocks noGrp="1"/>
          </p:cNvSpPr>
          <p:nvPr>
            <p:ph idx="1"/>
          </p:nvPr>
        </p:nvSpPr>
        <p:spPr>
          <a:xfrm>
            <a:off x="299739" y="2209800"/>
            <a:ext cx="8544721" cy="4274486"/>
          </a:xfrm>
          <a:solidFill>
            <a:schemeClr val="bg2"/>
          </a:solidFill>
        </p:spPr>
        <p:txBody>
          <a:bodyPr>
            <a:normAutofit fontScale="85000" lnSpcReduction="20000"/>
          </a:bodyPr>
          <a:lstStyle/>
          <a:p>
            <a:pPr marL="0" indent="0">
              <a:buNone/>
            </a:pPr>
            <a:r>
              <a:rPr lang="en-US" sz="2800" b="1" dirty="0" smtClean="0">
                <a:solidFill>
                  <a:srgbClr val="990000"/>
                </a:solidFill>
              </a:rPr>
              <a:t>#7- </a:t>
            </a:r>
            <a:r>
              <a:rPr lang="en-US" sz="2800" b="1" i="1" dirty="0" smtClean="0">
                <a:solidFill>
                  <a:srgbClr val="990000"/>
                </a:solidFill>
              </a:rPr>
              <a:t>Plot </a:t>
            </a:r>
            <a:r>
              <a:rPr lang="en-US" sz="2800" b="1" dirty="0" smtClean="0">
                <a:solidFill>
                  <a:srgbClr val="990000"/>
                </a:solidFill>
              </a:rPr>
              <a:t>the </a:t>
            </a:r>
            <a:r>
              <a:rPr lang="en-US" sz="2800" b="1" i="1" dirty="0" smtClean="0">
                <a:solidFill>
                  <a:srgbClr val="990000"/>
                </a:solidFill>
              </a:rPr>
              <a:t>Plot</a:t>
            </a:r>
            <a:endParaRPr lang="en-US" sz="2800" b="1" dirty="0" smtClean="0">
              <a:solidFill>
                <a:srgbClr val="990000"/>
              </a:solidFill>
            </a:endParaRPr>
          </a:p>
          <a:p>
            <a:pPr lvl="1">
              <a:buClr>
                <a:schemeClr val="accent1"/>
              </a:buClr>
            </a:pPr>
            <a:r>
              <a:rPr lang="en-US" sz="2800" b="1" dirty="0">
                <a:solidFill>
                  <a:srgbClr val="000000"/>
                </a:solidFill>
              </a:rPr>
              <a:t> </a:t>
            </a:r>
            <a:r>
              <a:rPr lang="en-US" sz="2800" b="1" dirty="0" smtClean="0">
                <a:solidFill>
                  <a:srgbClr val="000000"/>
                </a:solidFill>
              </a:rPr>
              <a:t>When we </a:t>
            </a:r>
            <a:r>
              <a:rPr lang="en-US" sz="2800" b="1" i="1" dirty="0" smtClean="0">
                <a:solidFill>
                  <a:schemeClr val="accent1"/>
                </a:solidFill>
              </a:rPr>
              <a:t>Plot </a:t>
            </a:r>
            <a:r>
              <a:rPr lang="en-US" sz="2800" b="1" dirty="0" smtClean="0">
                <a:solidFill>
                  <a:schemeClr val="accent1"/>
                </a:solidFill>
              </a:rPr>
              <a:t>the </a:t>
            </a:r>
            <a:r>
              <a:rPr lang="en-US" sz="2800" b="1" i="1" dirty="0" smtClean="0">
                <a:solidFill>
                  <a:schemeClr val="accent1"/>
                </a:solidFill>
              </a:rPr>
              <a:t>Plot </a:t>
            </a:r>
            <a:r>
              <a:rPr lang="en-US" sz="2800" b="1" dirty="0" smtClean="0">
                <a:solidFill>
                  <a:srgbClr val="000000"/>
                </a:solidFill>
              </a:rPr>
              <a:t>of the Bible, a discernable </a:t>
            </a:r>
            <a:r>
              <a:rPr lang="en-US" sz="2800" b="1" i="1" dirty="0" smtClean="0">
                <a:solidFill>
                  <a:srgbClr val="990000"/>
                </a:solidFill>
              </a:rPr>
              <a:t>storyline</a:t>
            </a:r>
            <a:r>
              <a:rPr lang="en-US" sz="2800" b="1" i="1" dirty="0" smtClean="0">
                <a:solidFill>
                  <a:srgbClr val="000000"/>
                </a:solidFill>
              </a:rPr>
              <a:t> </a:t>
            </a:r>
            <a:r>
              <a:rPr lang="en-US" sz="2800" b="1" dirty="0" smtClean="0">
                <a:solidFill>
                  <a:srgbClr val="000000"/>
                </a:solidFill>
              </a:rPr>
              <a:t>emerges from the </a:t>
            </a:r>
            <a:r>
              <a:rPr lang="en-US" sz="2800" b="1" i="1" dirty="0">
                <a:solidFill>
                  <a:srgbClr val="000000"/>
                </a:solidFill>
              </a:rPr>
              <a:t>individual </a:t>
            </a:r>
            <a:r>
              <a:rPr lang="en-US" sz="2800" b="1" i="1" dirty="0" smtClean="0">
                <a:solidFill>
                  <a:srgbClr val="000000"/>
                </a:solidFill>
              </a:rPr>
              <a:t>stories </a:t>
            </a:r>
            <a:r>
              <a:rPr lang="en-US" sz="2800" b="1" dirty="0" smtClean="0">
                <a:solidFill>
                  <a:srgbClr val="000000"/>
                </a:solidFill>
              </a:rPr>
              <a:t>to form a cohesive and comprehensive account, and...</a:t>
            </a:r>
          </a:p>
          <a:p>
            <a:pPr lvl="1">
              <a:buClr>
                <a:schemeClr val="accent1"/>
              </a:buClr>
            </a:pPr>
            <a:r>
              <a:rPr lang="en-US" sz="2800" b="1" dirty="0">
                <a:solidFill>
                  <a:srgbClr val="000000"/>
                </a:solidFill>
              </a:rPr>
              <a:t> </a:t>
            </a:r>
            <a:r>
              <a:rPr lang="en-US" sz="2800" b="1" dirty="0" smtClean="0">
                <a:solidFill>
                  <a:srgbClr val="000000"/>
                </a:solidFill>
              </a:rPr>
              <a:t>The </a:t>
            </a:r>
            <a:r>
              <a:rPr lang="en-US" sz="2800" b="1" dirty="0" smtClean="0">
                <a:solidFill>
                  <a:srgbClr val="990000"/>
                </a:solidFill>
              </a:rPr>
              <a:t>“Big Picture” </a:t>
            </a:r>
            <a:r>
              <a:rPr lang="en-US" sz="2800" b="1" dirty="0" smtClean="0">
                <a:solidFill>
                  <a:srgbClr val="000000"/>
                </a:solidFill>
              </a:rPr>
              <a:t>becomes clear; and,</a:t>
            </a:r>
          </a:p>
          <a:p>
            <a:pPr lvl="1">
              <a:buClr>
                <a:schemeClr val="accent1"/>
              </a:buClr>
            </a:pPr>
            <a:r>
              <a:rPr lang="en-US" sz="2800" b="1" dirty="0">
                <a:solidFill>
                  <a:srgbClr val="000000"/>
                </a:solidFill>
              </a:rPr>
              <a:t> T</a:t>
            </a:r>
            <a:r>
              <a:rPr lang="en-US" sz="2800" b="1" dirty="0" smtClean="0">
                <a:solidFill>
                  <a:srgbClr val="000000"/>
                </a:solidFill>
              </a:rPr>
              <a:t>he </a:t>
            </a:r>
            <a:r>
              <a:rPr lang="en-US" sz="2800" b="1" dirty="0" smtClean="0">
                <a:solidFill>
                  <a:srgbClr val="990000"/>
                </a:solidFill>
              </a:rPr>
              <a:t>“last page” </a:t>
            </a:r>
            <a:r>
              <a:rPr lang="en-US" sz="2800" b="1" dirty="0" smtClean="0">
                <a:solidFill>
                  <a:srgbClr val="000000"/>
                </a:solidFill>
              </a:rPr>
              <a:t>of </a:t>
            </a:r>
            <a:r>
              <a:rPr lang="en-US" sz="2800" b="1" dirty="0" smtClean="0">
                <a:solidFill>
                  <a:srgbClr val="990000"/>
                </a:solidFill>
              </a:rPr>
              <a:t>salvation for all mankind through Jesus Christ</a:t>
            </a:r>
            <a:r>
              <a:rPr lang="en-US" sz="2800" b="1" dirty="0" smtClean="0">
                <a:solidFill>
                  <a:srgbClr val="000000"/>
                </a:solidFill>
              </a:rPr>
              <a:t> makes sense! </a:t>
            </a:r>
          </a:p>
          <a:p>
            <a:pPr lvl="1">
              <a:buClr>
                <a:schemeClr val="accent1"/>
              </a:buClr>
            </a:pPr>
            <a:r>
              <a:rPr lang="en-US" sz="2800" b="1" dirty="0">
                <a:solidFill>
                  <a:srgbClr val="000000"/>
                </a:solidFill>
              </a:rPr>
              <a:t> </a:t>
            </a:r>
            <a:r>
              <a:rPr lang="en-US" sz="2800" b="1" dirty="0" smtClean="0">
                <a:solidFill>
                  <a:srgbClr val="000000"/>
                </a:solidFill>
              </a:rPr>
              <a:t>Now, three questions:</a:t>
            </a:r>
          </a:p>
          <a:p>
            <a:pPr marL="971550" lvl="2" indent="-514350">
              <a:buFont typeface="+mj-lt"/>
              <a:buAutoNum type="arabicPeriod"/>
            </a:pPr>
            <a:r>
              <a:rPr lang="en-US" sz="2800" b="1" dirty="0">
                <a:solidFill>
                  <a:srgbClr val="000000"/>
                </a:solidFill>
              </a:rPr>
              <a:t> </a:t>
            </a:r>
            <a:r>
              <a:rPr lang="en-US" sz="2800" b="1" dirty="0" smtClean="0">
                <a:solidFill>
                  <a:srgbClr val="000000"/>
                </a:solidFill>
              </a:rPr>
              <a:t>Do you </a:t>
            </a:r>
            <a:r>
              <a:rPr lang="en-US" sz="2800" b="1" i="1" dirty="0" smtClean="0">
                <a:solidFill>
                  <a:srgbClr val="990000"/>
                </a:solidFill>
              </a:rPr>
              <a:t>know</a:t>
            </a:r>
            <a:r>
              <a:rPr lang="en-US" sz="2800" b="1" i="1" dirty="0" smtClean="0">
                <a:solidFill>
                  <a:srgbClr val="000000"/>
                </a:solidFill>
              </a:rPr>
              <a:t> </a:t>
            </a:r>
            <a:r>
              <a:rPr lang="en-US" sz="2800" b="1" dirty="0" smtClean="0">
                <a:solidFill>
                  <a:srgbClr val="000000"/>
                </a:solidFill>
              </a:rPr>
              <a:t>(understand) the story of the Bible?</a:t>
            </a:r>
          </a:p>
          <a:p>
            <a:pPr marL="971550" lvl="2" indent="-514350">
              <a:buFont typeface="+mj-lt"/>
              <a:buAutoNum type="arabicPeriod"/>
            </a:pPr>
            <a:r>
              <a:rPr lang="en-US" sz="2800" b="1" dirty="0">
                <a:solidFill>
                  <a:srgbClr val="000000"/>
                </a:solidFill>
              </a:rPr>
              <a:t> </a:t>
            </a:r>
            <a:r>
              <a:rPr lang="en-US" sz="2800" b="1" dirty="0" smtClean="0">
                <a:solidFill>
                  <a:srgbClr val="000000"/>
                </a:solidFill>
              </a:rPr>
              <a:t>Will the Bible story </a:t>
            </a:r>
            <a:r>
              <a:rPr lang="en-US" sz="2800" b="1" i="1" dirty="0" smtClean="0">
                <a:solidFill>
                  <a:srgbClr val="990000"/>
                </a:solidFill>
              </a:rPr>
              <a:t>save</a:t>
            </a:r>
            <a:r>
              <a:rPr lang="en-US" sz="2800" b="1" dirty="0" smtClean="0">
                <a:solidFill>
                  <a:srgbClr val="000000"/>
                </a:solidFill>
              </a:rPr>
              <a:t> you by your obedience to Jesus Christ? And,</a:t>
            </a:r>
          </a:p>
          <a:p>
            <a:pPr marL="971550" lvl="2" indent="-514350">
              <a:buFont typeface="+mj-lt"/>
              <a:buAutoNum type="arabicPeriod"/>
            </a:pPr>
            <a:r>
              <a:rPr lang="en-US" sz="2800" b="1" dirty="0">
                <a:solidFill>
                  <a:srgbClr val="000000"/>
                </a:solidFill>
              </a:rPr>
              <a:t> </a:t>
            </a:r>
            <a:r>
              <a:rPr lang="en-US" sz="2800" b="1" dirty="0" smtClean="0">
                <a:solidFill>
                  <a:srgbClr val="000000"/>
                </a:solidFill>
              </a:rPr>
              <a:t>Can/will you </a:t>
            </a:r>
            <a:r>
              <a:rPr lang="en-US" sz="2800" b="1" i="1" dirty="0" smtClean="0">
                <a:solidFill>
                  <a:srgbClr val="990000"/>
                </a:solidFill>
              </a:rPr>
              <a:t>tell</a:t>
            </a:r>
            <a:r>
              <a:rPr lang="en-US" sz="2800" b="1" i="1" dirty="0" smtClean="0">
                <a:solidFill>
                  <a:srgbClr val="000000"/>
                </a:solidFill>
              </a:rPr>
              <a:t> </a:t>
            </a:r>
            <a:r>
              <a:rPr lang="en-US" sz="2800" b="1" dirty="0" smtClean="0">
                <a:solidFill>
                  <a:srgbClr val="000000"/>
                </a:solidFill>
              </a:rPr>
              <a:t>the story of the Bible?</a:t>
            </a:r>
            <a:endParaRPr lang="en-US" sz="2800" b="1" dirty="0" smtClean="0">
              <a:solidFill>
                <a:schemeClr val="tx1"/>
              </a:solidFill>
            </a:endParaRPr>
          </a:p>
        </p:txBody>
      </p:sp>
      <p:pic>
        <p:nvPicPr>
          <p:cNvPr id="4" name="Picture 3" descr="Bible graph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473" y="276123"/>
            <a:ext cx="1428719" cy="1637357"/>
          </a:xfrm>
          <a:prstGeom prst="rect">
            <a:avLst/>
          </a:prstGeom>
        </p:spPr>
      </p:pic>
    </p:spTree>
    <p:extLst>
      <p:ext uri="{BB962C8B-B14F-4D97-AF65-F5344CB8AC3E}">
        <p14:creationId xmlns:p14="http://schemas.microsoft.com/office/powerpoint/2010/main" val="20188010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1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1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1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6" dur="1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32" dur="1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38" dur="1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44" dur="1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500"/>
                                        <p:tgtEl>
                                          <p:spTgt spid="3">
                                            <p:txEl>
                                              <p:pRg st="7" end="7"/>
                                            </p:txEl>
                                          </p:spTgt>
                                        </p:tgtEl>
                                        <p:attrNameLst>
                                          <p:attrName>ppt_y</p:attrName>
                                        </p:attrNameLst>
                                      </p:cBhvr>
                                      <p:tavLst>
                                        <p:tav tm="0">
                                          <p:val>
                                            <p:strVal val="#ppt_y-#ppt_h*1.125000"/>
                                          </p:val>
                                        </p:tav>
                                        <p:tav tm="100000">
                                          <p:val>
                                            <p:strVal val="#ppt_y"/>
                                          </p:val>
                                        </p:tav>
                                      </p:tavLst>
                                    </p:anim>
                                    <p:animEffect transition="in" filter="wipe(down)">
                                      <p:cBhvr>
                                        <p:cTn id="50" dur="1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3722</TotalTime>
  <Words>2479</Words>
  <Application>Microsoft Macintosh PowerPoint</Application>
  <PresentationFormat>On-screen Show (4:3)</PresentationFormat>
  <Paragraphs>133</Paragraphs>
  <Slides>10</Slides>
  <Notes>9</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Plaza</vt:lpstr>
      <vt:lpstr>1_Plaza</vt:lpstr>
      <vt:lpstr>PowerPoint Presentation</vt:lpstr>
      <vt:lpstr>How to Understand the Bible Part 5</vt:lpstr>
      <vt:lpstr>Keys to Understanding the Bible</vt:lpstr>
      <vt:lpstr>Keys to Understanding the Bible</vt:lpstr>
      <vt:lpstr>Understanding the Bible Key #7- Plotting the Plot The Patriarchal Period</vt:lpstr>
      <vt:lpstr>Understanding the Bible  Key #7- Plotting the Plot The End of the Patriarchal and Beginning of the Mosaical Period</vt:lpstr>
      <vt:lpstr>Understanding the Bible  Key #7- Plotting the Plot The Mosaical Period (continued)</vt:lpstr>
      <vt:lpstr>Understanding the Bible  Key #7- Plotting the Plot The End of the Mosaical and Beginning of the Christian Period</vt:lpstr>
      <vt:lpstr>Keys to Understanding the Bible</vt:lpstr>
      <vt:lpstr>PowerPoint Presentation</vt:lpstr>
    </vt:vector>
  </TitlesOfParts>
  <Company>Southside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Strong</dc:creator>
  <cp:lastModifiedBy>Philip Strong</cp:lastModifiedBy>
  <cp:revision>60</cp:revision>
  <cp:lastPrinted>2017-03-29T16:15:15Z</cp:lastPrinted>
  <dcterms:created xsi:type="dcterms:W3CDTF">2013-02-26T19:27:35Z</dcterms:created>
  <dcterms:modified xsi:type="dcterms:W3CDTF">2017-03-29T16:42:53Z</dcterms:modified>
</cp:coreProperties>
</file>