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7" r:id="rId7"/>
    <p:sldId id="268" r:id="rId8"/>
    <p:sldId id="269" r:id="rId9"/>
    <p:sldId id="270"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30" autoAdjust="0"/>
  </p:normalViewPr>
  <p:slideViewPr>
    <p:cSldViewPr snapToGrid="0" snapToObjects="1">
      <p:cViewPr varScale="1">
        <p:scale>
          <a:sx n="108" d="100"/>
          <a:sy n="108" d="100"/>
        </p:scale>
        <p:origin x="-9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17A1EA-7120-1F46-B6A9-BB962F5B1B36}" type="datetimeFigureOut">
              <a:rPr lang="en-US" smtClean="0"/>
              <a:t>2/26/17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E17D93-D3D3-384B-943B-5FB10EF43D78}" type="slidenum">
              <a:rPr lang="en-US" smtClean="0"/>
              <a:t>‹#›</a:t>
            </a:fld>
            <a:endParaRPr lang="en-US"/>
          </a:p>
        </p:txBody>
      </p:sp>
    </p:spTree>
    <p:extLst>
      <p:ext uri="{BB962C8B-B14F-4D97-AF65-F5344CB8AC3E}">
        <p14:creationId xmlns:p14="http://schemas.microsoft.com/office/powerpoint/2010/main" val="4007449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0B68B-451B-2D42-B7B0-DFAFA21B0F36}" type="datetimeFigureOut">
              <a:rPr lang="en-US" smtClean="0"/>
              <a:t>2/26/17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19ED54-27E6-9F43-A018-30E8B87EAA47}" type="slidenum">
              <a:rPr lang="en-US" smtClean="0"/>
              <a:t>‹#›</a:t>
            </a:fld>
            <a:endParaRPr lang="en-US"/>
          </a:p>
        </p:txBody>
      </p:sp>
    </p:spTree>
    <p:extLst>
      <p:ext uri="{BB962C8B-B14F-4D97-AF65-F5344CB8AC3E}">
        <p14:creationId xmlns:p14="http://schemas.microsoft.com/office/powerpoint/2010/main" val="30835621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2</a:t>
            </a:fld>
            <a:endParaRPr lang="en-US"/>
          </a:p>
        </p:txBody>
      </p:sp>
    </p:spTree>
    <p:extLst>
      <p:ext uri="{BB962C8B-B14F-4D97-AF65-F5344CB8AC3E}">
        <p14:creationId xmlns:p14="http://schemas.microsoft.com/office/powerpoint/2010/main" val="323455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3</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endParaRPr lang="en-US" sz="1200" b="1"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4</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endParaRPr lang="en-US" sz="1050" b="1" i="1"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5</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6</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7</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8</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457200" rtl="0" eaLnBrk="1" fontAlgn="auto" latinLnBrk="0" hangingPunct="1">
              <a:lnSpc>
                <a:spcPct val="100000"/>
              </a:lnSpc>
              <a:spcBef>
                <a:spcPts val="0"/>
              </a:spcBef>
              <a:spcAft>
                <a:spcPts val="600"/>
              </a:spcAft>
              <a:buClrTx/>
              <a:buSzTx/>
              <a:buFontTx/>
              <a:buNone/>
              <a:tabLst/>
              <a:defRPr/>
            </a:pPr>
            <a:endParaRPr lang="en-US" sz="2400" b="0" i="0"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9</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b="1" i="0" u="sng"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10</a:t>
            </a:fld>
            <a:endParaRPr lang="en-US"/>
          </a:p>
        </p:txBody>
      </p:sp>
    </p:spTree>
    <p:extLst>
      <p:ext uri="{BB962C8B-B14F-4D97-AF65-F5344CB8AC3E}">
        <p14:creationId xmlns:p14="http://schemas.microsoft.com/office/powerpoint/2010/main" val="197327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1D1CD6C-70F0-5642-9FA5-FD910EDC10FB}" type="datetimeFigureOut">
              <a:rPr lang="en-US" smtClean="0"/>
              <a:t>2/26/17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3F9815F-2AE1-4649-82E8-EABC03D99A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1D1CD6C-70F0-5642-9FA5-FD910EDC10FB}" type="datetimeFigureOut">
              <a:rPr lang="en-US" smtClean="0"/>
              <a:t>2/26/17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1D1CD6C-70F0-5642-9FA5-FD910EDC10FB}" type="datetimeFigureOut">
              <a:rPr lang="en-US" smtClean="0"/>
              <a:t>2/26/17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1D1CD6C-70F0-5642-9FA5-FD910EDC10FB}"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1D1CD6C-70F0-5642-9FA5-FD910EDC10FB}"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91D1CD6C-70F0-5642-9FA5-FD910EDC10FB}"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91D1CD6C-70F0-5642-9FA5-FD910EDC10FB}" type="datetimeFigureOut">
              <a:rPr lang="en-US" smtClean="0"/>
              <a:t>2/26/17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3F9815F-2AE1-4649-82E8-EABC03D99A0E}"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91D1CD6C-70F0-5642-9FA5-FD910EDC10FB}" type="datetimeFigureOut">
              <a:rPr lang="en-US" smtClean="0"/>
              <a:t>2/26/17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B3F9815F-2AE1-4649-82E8-EABC03D99A0E}"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91D1CD6C-70F0-5642-9FA5-FD910EDC10FB}" type="datetimeFigureOut">
              <a:rPr lang="en-US" smtClean="0"/>
              <a:t>2/26/17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B3F9815F-2AE1-4649-82E8-EABC03D99A0E}"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1D1CD6C-70F0-5642-9FA5-FD910EDC10FB}" type="datetimeFigureOut">
              <a:rPr lang="en-US" smtClean="0"/>
              <a:t>2/26/17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9815F-2AE1-4649-82E8-EABC03D99A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1D1CD6C-70F0-5642-9FA5-FD910EDC10FB}"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9815F-2AE1-4649-82E8-EABC03D99A0E}"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91D1CD6C-70F0-5642-9FA5-FD910EDC10FB}" type="datetimeFigureOut">
              <a:rPr lang="en-US" smtClean="0"/>
              <a:t>2/26/17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B3F9815F-2AE1-4649-82E8-EABC03D99A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84471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459503"/>
          </a:xfrm>
          <a:solidFill>
            <a:schemeClr val="bg2"/>
          </a:solidFill>
        </p:spPr>
        <p:txBody>
          <a:bodyPr>
            <a:normAutofit/>
          </a:bodyPr>
          <a:lstStyle/>
          <a:p>
            <a:pPr marL="0" indent="0">
              <a:buNone/>
            </a:pPr>
            <a:r>
              <a:rPr lang="en-US" sz="2800" b="1" dirty="0" smtClean="0">
                <a:solidFill>
                  <a:srgbClr val="990000"/>
                </a:solidFill>
              </a:rPr>
              <a:t>Conclusion:</a:t>
            </a:r>
          </a:p>
          <a:p>
            <a:pPr lvl="1">
              <a:buClr>
                <a:schemeClr val="accent1"/>
              </a:buClr>
            </a:pPr>
            <a:r>
              <a:rPr lang="en-US" sz="2400" b="1" dirty="0" smtClean="0"/>
              <a:t>In our next lesson, we’ll consider Key #6, </a:t>
            </a:r>
            <a:r>
              <a:rPr lang="en-US" sz="2400" b="1" i="1" dirty="0" smtClean="0"/>
              <a:t>Rightly Dividing the Word</a:t>
            </a:r>
            <a:r>
              <a:rPr lang="en-US" sz="2400" b="1" dirty="0" smtClean="0"/>
              <a:t>. </a:t>
            </a:r>
          </a:p>
          <a:p>
            <a:pPr lvl="1">
              <a:buClr>
                <a:schemeClr val="accent1"/>
              </a:buClr>
            </a:pPr>
            <a:r>
              <a:rPr lang="en-US" sz="2400" b="1" dirty="0" smtClean="0"/>
              <a:t>But for now, please know that God provided His Will in words that we can, and should, correctly </a:t>
            </a:r>
            <a:r>
              <a:rPr lang="en-US" sz="2400" b="1" dirty="0" smtClean="0">
                <a:solidFill>
                  <a:srgbClr val="990000"/>
                </a:solidFill>
              </a:rPr>
              <a:t>interpret</a:t>
            </a:r>
            <a:r>
              <a:rPr lang="en-US" sz="2400" b="1" dirty="0" smtClean="0"/>
              <a:t>, </a:t>
            </a:r>
            <a:r>
              <a:rPr lang="en-US" sz="2400" b="1" dirty="0" smtClean="0">
                <a:solidFill>
                  <a:srgbClr val="990000"/>
                </a:solidFill>
              </a:rPr>
              <a:t>understand</a:t>
            </a:r>
            <a:r>
              <a:rPr lang="en-US" sz="2400" b="1" dirty="0" smtClean="0"/>
              <a:t>, and </a:t>
            </a:r>
            <a:r>
              <a:rPr lang="en-US" sz="2400" b="1" dirty="0" smtClean="0">
                <a:solidFill>
                  <a:srgbClr val="990000"/>
                </a:solidFill>
              </a:rPr>
              <a:t>apply</a:t>
            </a:r>
            <a:r>
              <a:rPr lang="en-US" sz="2400" b="1" dirty="0" smtClean="0"/>
              <a:t>.  </a:t>
            </a:r>
          </a:p>
          <a:p>
            <a:pPr lvl="1">
              <a:buClr>
                <a:schemeClr val="accent1"/>
              </a:buClr>
            </a:pPr>
            <a:r>
              <a:rPr lang="en-US" sz="2400" b="1" dirty="0" smtClean="0"/>
              <a:t>So, </a:t>
            </a:r>
            <a:r>
              <a:rPr lang="en-US" sz="2400" b="1" dirty="0" smtClean="0">
                <a:solidFill>
                  <a:srgbClr val="990000"/>
                </a:solidFill>
              </a:rPr>
              <a:t>“Get the Big Picture,” </a:t>
            </a:r>
            <a:r>
              <a:rPr lang="en-US" sz="2400" b="1" dirty="0" smtClean="0"/>
              <a:t>know that the Bible was written </a:t>
            </a:r>
            <a:r>
              <a:rPr lang="en-US" sz="2400" b="1" dirty="0" smtClean="0">
                <a:solidFill>
                  <a:srgbClr val="990000"/>
                </a:solidFill>
              </a:rPr>
              <a:t>“4 us” but not “2 us,” </a:t>
            </a:r>
            <a:r>
              <a:rPr lang="en-US" sz="2400" b="1" dirty="0" smtClean="0">
                <a:solidFill>
                  <a:schemeClr val="tx1"/>
                </a:solidFill>
              </a:rPr>
              <a:t>then</a:t>
            </a:r>
            <a:r>
              <a:rPr lang="en-US" sz="2400" b="1" dirty="0" smtClean="0">
                <a:solidFill>
                  <a:srgbClr val="990000"/>
                </a:solidFill>
              </a:rPr>
              <a:t> “Get the Context,” </a:t>
            </a:r>
            <a:r>
              <a:rPr lang="en-US" sz="2400" b="1" dirty="0" smtClean="0"/>
              <a:t>understand that </a:t>
            </a:r>
            <a:r>
              <a:rPr lang="en-US" sz="2400" b="1" dirty="0" smtClean="0">
                <a:solidFill>
                  <a:srgbClr val="990000"/>
                </a:solidFill>
              </a:rPr>
              <a:t>“it is not all, but does contain, figurative language,”</a:t>
            </a:r>
            <a:r>
              <a:rPr lang="en-US" sz="2400" b="1" dirty="0" smtClean="0"/>
              <a:t> and that it </a:t>
            </a:r>
            <a:r>
              <a:rPr lang="en-US" sz="2400" b="1" dirty="0" smtClean="0">
                <a:solidFill>
                  <a:schemeClr val="accent1"/>
                </a:solidFill>
              </a:rPr>
              <a:t>has “many </a:t>
            </a:r>
            <a:r>
              <a:rPr lang="en-US" sz="2400" b="1" i="1" dirty="0" smtClean="0">
                <a:solidFill>
                  <a:schemeClr val="accent1"/>
                </a:solidFill>
              </a:rPr>
              <a:t>writers, </a:t>
            </a:r>
            <a:r>
              <a:rPr lang="en-US" sz="2400" b="1" dirty="0" smtClean="0">
                <a:solidFill>
                  <a:schemeClr val="accent1"/>
                </a:solidFill>
              </a:rPr>
              <a:t>but just one Author”!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2354609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52488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208928"/>
            <a:ext cx="5458968" cy="2031224"/>
          </a:xfrm>
        </p:spPr>
        <p:txBody>
          <a:bodyPr>
            <a:noAutofit/>
          </a:bodyPr>
          <a:lstStyle/>
          <a:p>
            <a:pPr algn="ctr"/>
            <a:r>
              <a:rPr lang="en-US" sz="4000" b="1" dirty="0" smtClean="0"/>
              <a:t>How to Understand the Bible</a:t>
            </a:r>
            <a:br>
              <a:rPr lang="en-US" sz="4000" b="1" dirty="0" smtClean="0"/>
            </a:br>
            <a:r>
              <a:rPr lang="en-US" sz="3600" b="1" i="1" dirty="0" smtClean="0">
                <a:solidFill>
                  <a:schemeClr val="accent6"/>
                </a:solidFill>
              </a:rPr>
              <a:t>Part 3</a:t>
            </a:r>
            <a:endParaRPr lang="en-US" sz="3600" b="1" i="1" dirty="0">
              <a:solidFill>
                <a:schemeClr val="accent6"/>
              </a:solidFill>
            </a:endParaRPr>
          </a:p>
        </p:txBody>
      </p:sp>
      <p:sp>
        <p:nvSpPr>
          <p:cNvPr id="3" name="Subtitle 2"/>
          <p:cNvSpPr>
            <a:spLocks noGrp="1"/>
          </p:cNvSpPr>
          <p:nvPr>
            <p:ph type="subTitle" idx="1"/>
          </p:nvPr>
        </p:nvSpPr>
        <p:spPr>
          <a:xfrm>
            <a:off x="576747" y="292364"/>
            <a:ext cx="2484797" cy="6268941"/>
          </a:xfrm>
        </p:spPr>
        <p:txBody>
          <a:bodyPr>
            <a:normAutofit lnSpcReduction="10000"/>
          </a:bodyPr>
          <a:lstStyle/>
          <a:p>
            <a:pPr>
              <a:spcAft>
                <a:spcPts val="1800"/>
              </a:spcAft>
            </a:pPr>
            <a:r>
              <a:rPr lang="en-US" sz="2000" b="1" dirty="0" smtClean="0"/>
              <a:t>Some 2750 years ago, God said through the prophet Hosea, </a:t>
            </a:r>
            <a:r>
              <a:rPr lang="en-US" sz="2000" b="1" i="1" dirty="0" smtClean="0">
                <a:solidFill>
                  <a:schemeClr val="accent1"/>
                </a:solidFill>
              </a:rPr>
              <a:t>“My people are destroyed for lack of knowledge,” </a:t>
            </a:r>
            <a:r>
              <a:rPr lang="en-US" sz="2000" b="1" u="sng" dirty="0" smtClean="0">
                <a:solidFill>
                  <a:schemeClr val="accent1"/>
                </a:solidFill>
              </a:rPr>
              <a:t>4:6</a:t>
            </a:r>
            <a:r>
              <a:rPr lang="en-US" sz="2000" b="1" dirty="0" smtClean="0"/>
              <a:t>.</a:t>
            </a:r>
          </a:p>
          <a:p>
            <a:pPr>
              <a:spcAft>
                <a:spcPts val="1800"/>
              </a:spcAft>
            </a:pPr>
            <a:r>
              <a:rPr lang="en-US" sz="2000" b="1" dirty="0" smtClean="0"/>
              <a:t>He wasn’t speaking of industrial, scientific, geographic, medicinal, or military knowledge- He was talking about the knowledge of God, His ways, and specifically, His </a:t>
            </a:r>
            <a:r>
              <a:rPr lang="en-US" sz="2000" b="1" dirty="0" smtClean="0">
                <a:solidFill>
                  <a:srgbClr val="990000"/>
                </a:solidFill>
              </a:rPr>
              <a:t>WORD</a:t>
            </a:r>
            <a:r>
              <a:rPr lang="en-US" sz="2000" b="1" dirty="0" smtClean="0"/>
              <a:t>.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401" y="389508"/>
            <a:ext cx="3188930" cy="3654615"/>
          </a:xfrm>
          <a:prstGeom prst="rect">
            <a:avLst/>
          </a:prstGeom>
        </p:spPr>
      </p:pic>
    </p:spTree>
    <p:extLst>
      <p:ext uri="{BB962C8B-B14F-4D97-AF65-F5344CB8AC3E}">
        <p14:creationId xmlns:p14="http://schemas.microsoft.com/office/powerpoint/2010/main" val="17931266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par>
                          <p:cTn id="13" fill="hold">
                            <p:stCondLst>
                              <p:cond delay="2000"/>
                            </p:stCondLst>
                            <p:childTnLst>
                              <p:par>
                                <p:cTn id="14" presetID="12" presetClass="entr" presetSubtype="1"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2000"/>
                                        <p:tgtEl>
                                          <p:spTgt spid="2"/>
                                        </p:tgtEl>
                                        <p:attrNameLst>
                                          <p:attrName>ppt_y</p:attrName>
                                        </p:attrNameLst>
                                      </p:cBhvr>
                                      <p:tavLst>
                                        <p:tav tm="0">
                                          <p:val>
                                            <p:strVal val="#ppt_y-#ppt_h*1.125000"/>
                                          </p:val>
                                        </p:tav>
                                        <p:tav tm="100000">
                                          <p:val>
                                            <p:strVal val="#ppt_y"/>
                                          </p:val>
                                        </p:tav>
                                      </p:tavLst>
                                    </p:anim>
                                    <p:animEffect transition="in" filter="wipe(dow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3200" b="1" dirty="0" smtClean="0"/>
              <a:t>While on earth, Jesus said of the multitude that followed Him,</a:t>
            </a:r>
            <a:endParaRPr lang="en-US" sz="32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fontScale="92500"/>
          </a:bodyPr>
          <a:lstStyle/>
          <a:p>
            <a:pPr marL="0" indent="0" algn="ctr">
              <a:buNone/>
            </a:pPr>
            <a:r>
              <a:rPr lang="en-US" sz="3000" b="1" i="1" dirty="0" smtClean="0">
                <a:solidFill>
                  <a:srgbClr val="990000"/>
                </a:solidFill>
              </a:rPr>
              <a:t>“while seeing they do not see, and while hearing they do not hear, nor do they understand,”  </a:t>
            </a:r>
            <a:r>
              <a:rPr lang="en-US" sz="3000" b="1" u="sng" dirty="0" smtClean="0">
                <a:solidFill>
                  <a:srgbClr val="990000"/>
                </a:solidFill>
              </a:rPr>
              <a:t>Matt.13:13</a:t>
            </a:r>
            <a:r>
              <a:rPr lang="en-US" sz="3000" b="1" dirty="0" smtClean="0">
                <a:solidFill>
                  <a:srgbClr val="990000"/>
                </a:solidFill>
              </a:rPr>
              <a:t>. </a:t>
            </a:r>
            <a:endParaRPr lang="en-US" sz="3000" b="1" i="1" dirty="0" smtClean="0">
              <a:solidFill>
                <a:srgbClr val="990000"/>
              </a:solidFill>
            </a:endParaRPr>
          </a:p>
          <a:p>
            <a:pPr marL="0" indent="0">
              <a:buNone/>
            </a:pPr>
            <a:r>
              <a:rPr lang="en-US" sz="2800" b="1" dirty="0" smtClean="0">
                <a:solidFill>
                  <a:schemeClr val="tx1"/>
                </a:solidFill>
              </a:rPr>
              <a:t>Will this generation- the people of the twenty-first century, </a:t>
            </a:r>
            <a:r>
              <a:rPr lang="en-US" sz="2800" b="1" i="1" dirty="0" smtClean="0">
                <a:solidFill>
                  <a:srgbClr val="990000"/>
                </a:solidFill>
              </a:rPr>
              <a:t>“hear” </a:t>
            </a:r>
            <a:r>
              <a:rPr lang="en-US" sz="2800" b="1" dirty="0" smtClean="0">
                <a:solidFill>
                  <a:srgbClr val="000000"/>
                </a:solidFill>
              </a:rPr>
              <a:t>and</a:t>
            </a:r>
            <a:r>
              <a:rPr lang="en-US" sz="2800" b="1" dirty="0" smtClean="0">
                <a:solidFill>
                  <a:srgbClr val="990000"/>
                </a:solidFill>
              </a:rPr>
              <a:t> </a:t>
            </a:r>
            <a:r>
              <a:rPr lang="en-US" sz="2800" b="1" i="1" dirty="0" smtClean="0">
                <a:solidFill>
                  <a:srgbClr val="990000"/>
                </a:solidFill>
              </a:rPr>
              <a:t>“see” </a:t>
            </a:r>
            <a:r>
              <a:rPr lang="en-US" sz="2800" b="1" dirty="0" smtClean="0">
                <a:solidFill>
                  <a:srgbClr val="000000"/>
                </a:solidFill>
              </a:rPr>
              <a:t>and</a:t>
            </a:r>
            <a:r>
              <a:rPr lang="en-US" sz="2800" b="1" dirty="0" smtClean="0">
                <a:solidFill>
                  <a:srgbClr val="990000"/>
                </a:solidFill>
              </a:rPr>
              <a:t> </a:t>
            </a:r>
            <a:r>
              <a:rPr lang="en-US" sz="2800" b="1" i="1" dirty="0" smtClean="0">
                <a:solidFill>
                  <a:srgbClr val="990000"/>
                </a:solidFill>
              </a:rPr>
              <a:t>“understand” </a:t>
            </a:r>
            <a:r>
              <a:rPr lang="en-US" sz="2800" b="1" dirty="0" smtClean="0">
                <a:solidFill>
                  <a:srgbClr val="000000"/>
                </a:solidFill>
              </a:rPr>
              <a:t>God’s Word?</a:t>
            </a:r>
          </a:p>
          <a:p>
            <a:pPr marL="0" indent="0">
              <a:buNone/>
            </a:pPr>
            <a:r>
              <a:rPr lang="en-US" sz="2800" b="1" dirty="0" smtClean="0">
                <a:solidFill>
                  <a:srgbClr val="000000"/>
                </a:solidFill>
              </a:rPr>
              <a:t>Or will we be like the Judeans of whom God said, </a:t>
            </a:r>
            <a:r>
              <a:rPr lang="en-US" sz="2800" b="1" i="1" dirty="0" smtClean="0">
                <a:solidFill>
                  <a:srgbClr val="990000"/>
                </a:solidFill>
              </a:rPr>
              <a:t>“They are destroyed for lack of knowledge”</a:t>
            </a:r>
            <a:r>
              <a:rPr lang="en-US" sz="2800" b="1" dirty="0" smtClean="0">
                <a:solidFill>
                  <a:srgbClr val="000000"/>
                </a:solidFill>
              </a:rPr>
              <a:t>?</a:t>
            </a:r>
            <a:r>
              <a:rPr lang="en-US" sz="2800" b="1" dirty="0" smtClean="0">
                <a:solidFill>
                  <a:srgbClr val="990000"/>
                </a:solidFill>
              </a:rPr>
              <a:t>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12954829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1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1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b="1" dirty="0" smtClean="0"/>
              <a:t>One of the biggest hurdles to understanding the Bible is</a:t>
            </a:r>
            <a:endParaRPr lang="en-US" b="1" dirty="0"/>
          </a:p>
        </p:txBody>
      </p:sp>
      <p:sp>
        <p:nvSpPr>
          <p:cNvPr id="3" name="Content Placeholder 2"/>
          <p:cNvSpPr>
            <a:spLocks noGrp="1"/>
          </p:cNvSpPr>
          <p:nvPr>
            <p:ph idx="1"/>
          </p:nvPr>
        </p:nvSpPr>
        <p:spPr>
          <a:xfrm>
            <a:off x="457199" y="2209800"/>
            <a:ext cx="8387261" cy="3916363"/>
          </a:xfrm>
          <a:solidFill>
            <a:schemeClr val="bg2"/>
          </a:solidFill>
        </p:spPr>
        <p:txBody>
          <a:bodyPr>
            <a:normAutofit lnSpcReduction="10000"/>
          </a:bodyPr>
          <a:lstStyle/>
          <a:p>
            <a:pPr marL="0" indent="0">
              <a:buNone/>
            </a:pPr>
            <a:r>
              <a:rPr lang="en-US" sz="2800" b="1" dirty="0" smtClean="0">
                <a:solidFill>
                  <a:srgbClr val="990000"/>
                </a:solidFill>
              </a:rPr>
              <a:t>Simply </a:t>
            </a:r>
            <a:r>
              <a:rPr lang="en-US" sz="2800" b="1" dirty="0" smtClean="0">
                <a:solidFill>
                  <a:srgbClr val="990000"/>
                </a:solidFill>
              </a:rPr>
              <a:t>realizing </a:t>
            </a:r>
            <a:r>
              <a:rPr lang="en-US" sz="2800" b="1" dirty="0" smtClean="0">
                <a:solidFill>
                  <a:srgbClr val="990000"/>
                </a:solidFill>
              </a:rPr>
              <a:t>that it can be done- that such isn’t an insurmountable task. </a:t>
            </a:r>
          </a:p>
          <a:p>
            <a:pPr marL="228600" lvl="1" indent="0">
              <a:buClr>
                <a:schemeClr val="accent1"/>
              </a:buClr>
              <a:buNone/>
            </a:pPr>
            <a:r>
              <a:rPr lang="en-US" sz="2400" b="1" dirty="0" smtClean="0"/>
              <a:t>Think through this for a moment:</a:t>
            </a:r>
          </a:p>
          <a:p>
            <a:pPr lvl="1">
              <a:buClr>
                <a:schemeClr val="accent1"/>
              </a:buClr>
            </a:pPr>
            <a:r>
              <a:rPr lang="en-US" sz="2400" b="1" dirty="0" smtClean="0"/>
              <a:t>God wants mankind to be saved, </a:t>
            </a:r>
            <a:r>
              <a:rPr lang="en-US" sz="2400" b="1" u="sng" dirty="0" smtClean="0">
                <a:solidFill>
                  <a:srgbClr val="990000"/>
                </a:solidFill>
              </a:rPr>
              <a:t>1Tim.2:4</a:t>
            </a:r>
            <a:r>
              <a:rPr lang="en-US" sz="2400" b="1" dirty="0" smtClean="0"/>
              <a:t>;</a:t>
            </a:r>
          </a:p>
          <a:p>
            <a:pPr lvl="1">
              <a:buClr>
                <a:schemeClr val="accent1"/>
              </a:buClr>
            </a:pPr>
            <a:r>
              <a:rPr lang="en-US" sz="2400" b="1" dirty="0" smtClean="0"/>
              <a:t>God gave His Son that we could be saved, </a:t>
            </a:r>
            <a:r>
              <a:rPr lang="en-US" sz="2400" b="1" u="sng" dirty="0" smtClean="0">
                <a:solidFill>
                  <a:srgbClr val="990000"/>
                </a:solidFill>
              </a:rPr>
              <a:t>John 3:16</a:t>
            </a:r>
            <a:r>
              <a:rPr lang="en-US" sz="2400" b="1" dirty="0" smtClean="0"/>
              <a:t>;</a:t>
            </a:r>
          </a:p>
          <a:p>
            <a:pPr lvl="1">
              <a:buClr>
                <a:schemeClr val="accent1"/>
              </a:buClr>
            </a:pPr>
            <a:r>
              <a:rPr lang="en-US" sz="2400" b="1" dirty="0" smtClean="0"/>
              <a:t>And God told us how we could be saved by or through Jesus, </a:t>
            </a:r>
            <a:r>
              <a:rPr lang="en-US" sz="2400" b="1" u="sng" dirty="0" smtClean="0">
                <a:solidFill>
                  <a:srgbClr val="990000"/>
                </a:solidFill>
              </a:rPr>
              <a:t>Titus 2:11-14</a:t>
            </a:r>
            <a:r>
              <a:rPr lang="en-US" sz="2400" b="1" dirty="0" smtClean="0"/>
              <a:t>.  So then,</a:t>
            </a:r>
          </a:p>
          <a:p>
            <a:pPr lvl="1">
              <a:buClr>
                <a:schemeClr val="accent1"/>
              </a:buClr>
            </a:pPr>
            <a:r>
              <a:rPr lang="en-US" sz="2400" b="1" dirty="0" smtClean="0"/>
              <a:t>What sense does it make for God to tell us all of these things in a book we can’t understand?</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
        <p:nvSpPr>
          <p:cNvPr id="5" name="TextBox 4"/>
          <p:cNvSpPr txBox="1"/>
          <p:nvPr/>
        </p:nvSpPr>
        <p:spPr>
          <a:xfrm>
            <a:off x="0" y="6249288"/>
            <a:ext cx="9143999" cy="446276"/>
          </a:xfrm>
          <a:prstGeom prst="rect">
            <a:avLst/>
          </a:prstGeom>
          <a:noFill/>
        </p:spPr>
        <p:txBody>
          <a:bodyPr wrap="square" rtlCol="0">
            <a:spAutoFit/>
          </a:bodyPr>
          <a:lstStyle/>
          <a:p>
            <a:pPr algn="ctr"/>
            <a:r>
              <a:rPr lang="en-US" sz="2300" b="1" dirty="0" smtClean="0">
                <a:solidFill>
                  <a:srgbClr val="990000"/>
                </a:solidFill>
              </a:rPr>
              <a:t>NONE!  And God didn’t do that- we </a:t>
            </a:r>
            <a:r>
              <a:rPr lang="en-US" sz="2300" b="1" i="1" u="sng" dirty="0" smtClean="0">
                <a:solidFill>
                  <a:srgbClr val="990000"/>
                </a:solidFill>
              </a:rPr>
              <a:t>can</a:t>
            </a:r>
            <a:r>
              <a:rPr lang="en-US" sz="2300" b="1" i="1" dirty="0" smtClean="0">
                <a:solidFill>
                  <a:srgbClr val="990000"/>
                </a:solidFill>
              </a:rPr>
              <a:t> </a:t>
            </a:r>
            <a:r>
              <a:rPr lang="en-US" sz="2300" b="1" dirty="0" smtClean="0">
                <a:solidFill>
                  <a:srgbClr val="990000"/>
                </a:solidFill>
              </a:rPr>
              <a:t>understand the Bible! </a:t>
            </a:r>
            <a:endParaRPr lang="en-US" sz="2300" b="1" dirty="0">
              <a:solidFill>
                <a:srgbClr val="990000"/>
              </a:solidFill>
            </a:endParaRPr>
          </a:p>
        </p:txBody>
      </p:sp>
    </p:spTree>
    <p:extLst>
      <p:ext uri="{BB962C8B-B14F-4D97-AF65-F5344CB8AC3E}">
        <p14:creationId xmlns:p14="http://schemas.microsoft.com/office/powerpoint/2010/main" val="3484505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par>
                          <p:cTn id="15" fill="hold">
                            <p:stCondLst>
                              <p:cond delay="500"/>
                            </p:stCondLst>
                            <p:childTnLst>
                              <p:par>
                                <p:cTn id="16" presetID="12" presetClass="entr" presetSubtype="1" fill="hold" nodeType="afterEffect">
                                  <p:stCondLst>
                                    <p:cond delay="1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fltVal val="0"/>
                                          </p:val>
                                        </p:tav>
                                        <p:tav tm="100000">
                                          <p:val>
                                            <p:strVal val="#ppt_h"/>
                                          </p:val>
                                        </p:tav>
                                      </p:tavLst>
                                    </p:anim>
                                    <p:animEffect transition="in" filter="fade">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7909"/>
            <a:ext cx="6508377" cy="1927778"/>
          </a:xfrm>
        </p:spPr>
        <p:txBody>
          <a:bodyPr anchor="ctr"/>
          <a:lstStyle/>
          <a:p>
            <a:pPr algn="ctr"/>
            <a:r>
              <a:rPr lang="en-US" sz="4400" b="1" dirty="0" smtClean="0"/>
              <a:t>Keys to Understanding the Bible</a:t>
            </a:r>
            <a:br>
              <a:rPr lang="en-US" sz="4400" b="1" dirty="0" smtClean="0"/>
            </a:br>
            <a:r>
              <a:rPr lang="en-US" sz="4400" b="1" dirty="0" smtClean="0">
                <a:solidFill>
                  <a:schemeClr val="tx1"/>
                </a:solidFill>
              </a:rPr>
              <a:t>previously covered: </a:t>
            </a:r>
            <a:endParaRPr lang="en-US" sz="4400" b="1" dirty="0"/>
          </a:p>
        </p:txBody>
      </p:sp>
      <p:sp>
        <p:nvSpPr>
          <p:cNvPr id="3" name="Content Placeholder 2"/>
          <p:cNvSpPr>
            <a:spLocks noGrp="1"/>
          </p:cNvSpPr>
          <p:nvPr>
            <p:ph idx="1"/>
          </p:nvPr>
        </p:nvSpPr>
        <p:spPr>
          <a:xfrm>
            <a:off x="384103" y="2868825"/>
            <a:ext cx="8387261" cy="3024144"/>
          </a:xfrm>
          <a:solidFill>
            <a:schemeClr val="bg2"/>
          </a:solidFill>
        </p:spPr>
        <p:txBody>
          <a:bodyPr>
            <a:normAutofit/>
          </a:bodyPr>
          <a:lstStyle/>
          <a:p>
            <a:pPr marL="0" indent="0">
              <a:buNone/>
            </a:pPr>
            <a:r>
              <a:rPr lang="en-US" sz="2800" b="1" dirty="0" smtClean="0">
                <a:solidFill>
                  <a:srgbClr val="990000"/>
                </a:solidFill>
              </a:rPr>
              <a:t>#1- Get the “Big” Picture first.</a:t>
            </a:r>
          </a:p>
          <a:p>
            <a:pPr marL="0" indent="0">
              <a:buNone/>
            </a:pPr>
            <a:r>
              <a:rPr lang="en-US" sz="2800" b="1" dirty="0" smtClean="0">
                <a:solidFill>
                  <a:srgbClr val="990000"/>
                </a:solidFill>
              </a:rPr>
              <a:t>#2- Understand that the Bible was written </a:t>
            </a:r>
            <a:r>
              <a:rPr lang="en-US" sz="2800" b="1" i="1" u="sng" dirty="0" smtClean="0">
                <a:solidFill>
                  <a:srgbClr val="990000"/>
                </a:solidFill>
              </a:rPr>
              <a:t>4</a:t>
            </a:r>
            <a:r>
              <a:rPr lang="en-US" sz="2800" b="1" dirty="0" smtClean="0">
                <a:solidFill>
                  <a:srgbClr val="990000"/>
                </a:solidFill>
              </a:rPr>
              <a:t> us, 	but not </a:t>
            </a:r>
            <a:r>
              <a:rPr lang="en-US" sz="2800" b="1" i="1" u="sng" dirty="0" smtClean="0">
                <a:solidFill>
                  <a:srgbClr val="990000"/>
                </a:solidFill>
              </a:rPr>
              <a:t>2</a:t>
            </a:r>
            <a:r>
              <a:rPr lang="en-US" sz="2800" b="1" dirty="0" smtClean="0">
                <a:solidFill>
                  <a:srgbClr val="990000"/>
                </a:solidFill>
              </a:rPr>
              <a:t> us. </a:t>
            </a:r>
          </a:p>
          <a:p>
            <a:pPr marL="0" indent="0">
              <a:buNone/>
            </a:pPr>
            <a:r>
              <a:rPr lang="en-US" sz="2800" b="1" dirty="0" smtClean="0">
                <a:solidFill>
                  <a:srgbClr val="990000"/>
                </a:solidFill>
              </a:rPr>
              <a:t>#3- Context is critical.</a:t>
            </a:r>
          </a:p>
          <a:p>
            <a:pPr marL="0" indent="0">
              <a:buNone/>
            </a:pPr>
            <a:r>
              <a:rPr lang="en-US" sz="2800" b="1" dirty="0" smtClean="0">
                <a:solidFill>
                  <a:srgbClr val="990000"/>
                </a:solidFill>
              </a:rPr>
              <a:t>#4- It’s not </a:t>
            </a:r>
            <a:r>
              <a:rPr lang="en-US" sz="2800" b="1" u="sng" dirty="0" smtClean="0">
                <a:solidFill>
                  <a:srgbClr val="990000"/>
                </a:solidFill>
              </a:rPr>
              <a:t>all</a:t>
            </a:r>
            <a:r>
              <a:rPr lang="en-US" sz="2800" b="1" dirty="0" smtClean="0">
                <a:solidFill>
                  <a:srgbClr val="990000"/>
                </a:solidFill>
              </a:rPr>
              <a:t> figurative- but some parts are.</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9182438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505325"/>
          </a:xfrm>
          <a:solidFill>
            <a:schemeClr val="bg2"/>
          </a:solidFill>
        </p:spPr>
        <p:txBody>
          <a:bodyPr>
            <a:normAutofit fontScale="92500"/>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lvl="1">
              <a:buClr>
                <a:schemeClr val="accent1"/>
              </a:buClr>
            </a:pPr>
            <a:r>
              <a:rPr lang="en-US" sz="2400" b="1" dirty="0" smtClean="0"/>
              <a:t>Reading multiple books by the same author gives you a sense of </a:t>
            </a:r>
            <a:r>
              <a:rPr lang="en-US" sz="2400" b="1" i="1" dirty="0" smtClean="0"/>
              <a:t>familiarity </a:t>
            </a:r>
            <a:r>
              <a:rPr lang="en-US" sz="2400" b="1" dirty="0" smtClean="0"/>
              <a:t>that leads to </a:t>
            </a:r>
            <a:r>
              <a:rPr lang="en-US" sz="2400" b="1" i="1" dirty="0" smtClean="0"/>
              <a:t>understanding</a:t>
            </a:r>
            <a:r>
              <a:rPr lang="en-US" sz="2400" b="1" dirty="0" smtClean="0"/>
              <a:t>- think </a:t>
            </a:r>
            <a:r>
              <a:rPr lang="en-US" sz="2400" b="1" dirty="0" smtClean="0">
                <a:solidFill>
                  <a:schemeClr val="accent1"/>
                </a:solidFill>
              </a:rPr>
              <a:t>J.K. Ro</a:t>
            </a:r>
            <a:r>
              <a:rPr lang="en-US" sz="2400" b="1" dirty="0" smtClean="0">
                <a:solidFill>
                  <a:srgbClr val="990000"/>
                </a:solidFill>
              </a:rPr>
              <a:t>wling</a:t>
            </a:r>
            <a:r>
              <a:rPr lang="en-US" sz="2400" b="1" dirty="0" smtClean="0"/>
              <a:t> (</a:t>
            </a:r>
            <a:r>
              <a:rPr lang="en-US" sz="2400" b="1" i="1" dirty="0" smtClean="0"/>
              <a:t>Harry Potter </a:t>
            </a:r>
            <a:r>
              <a:rPr lang="en-US" sz="2400" b="1" dirty="0" smtClean="0"/>
              <a:t>series), or </a:t>
            </a:r>
            <a:r>
              <a:rPr lang="en-US" sz="2400" b="1" dirty="0" smtClean="0">
                <a:solidFill>
                  <a:srgbClr val="990000"/>
                </a:solidFill>
              </a:rPr>
              <a:t>John R. Erickson </a:t>
            </a:r>
            <a:r>
              <a:rPr lang="en-US" sz="2400" b="1" dirty="0" smtClean="0"/>
              <a:t>(</a:t>
            </a:r>
            <a:r>
              <a:rPr lang="en-US" sz="2400" b="1" i="1" dirty="0" smtClean="0"/>
              <a:t>Hank the </a:t>
            </a:r>
            <a:r>
              <a:rPr lang="en-US" sz="2400" b="1" i="1" dirty="0" err="1" smtClean="0"/>
              <a:t>Cowdog</a:t>
            </a:r>
            <a:r>
              <a:rPr lang="en-US" sz="2400" b="1" dirty="0" smtClean="0"/>
              <a:t>), or </a:t>
            </a:r>
            <a:r>
              <a:rPr lang="en-US" sz="2400" b="1" dirty="0" smtClean="0">
                <a:solidFill>
                  <a:srgbClr val="990000"/>
                </a:solidFill>
              </a:rPr>
              <a:t>John Grisham </a:t>
            </a:r>
            <a:r>
              <a:rPr lang="en-US" sz="2400" b="1" dirty="0" smtClean="0"/>
              <a:t>(</a:t>
            </a:r>
            <a:r>
              <a:rPr lang="en-US" sz="2400" b="1" i="1" dirty="0" smtClean="0"/>
              <a:t>The Pelican Brief /Runaway Jury / Chamber / Rainmaker, etc.</a:t>
            </a:r>
            <a:r>
              <a:rPr lang="en-US" sz="2400" b="1" dirty="0" smtClean="0"/>
              <a:t>), or </a:t>
            </a:r>
            <a:r>
              <a:rPr lang="en-US" sz="2400" b="1" dirty="0" smtClean="0">
                <a:solidFill>
                  <a:srgbClr val="990000"/>
                </a:solidFill>
              </a:rPr>
              <a:t>Dr. </a:t>
            </a:r>
            <a:r>
              <a:rPr lang="en-US" sz="2400" b="1" dirty="0" err="1" smtClean="0">
                <a:solidFill>
                  <a:srgbClr val="990000"/>
                </a:solidFill>
              </a:rPr>
              <a:t>Suess</a:t>
            </a:r>
            <a:r>
              <a:rPr lang="en-US" sz="2400" b="1" dirty="0" smtClean="0"/>
              <a:t>! </a:t>
            </a:r>
          </a:p>
          <a:p>
            <a:pPr lvl="1">
              <a:buClr>
                <a:schemeClr val="accent1"/>
              </a:buClr>
            </a:pPr>
            <a:r>
              <a:rPr lang="en-US" sz="2400" b="1" dirty="0" smtClean="0"/>
              <a:t>Multiple books by the same author provide continuity.</a:t>
            </a:r>
          </a:p>
          <a:p>
            <a:pPr lvl="1">
              <a:buClr>
                <a:schemeClr val="accent1"/>
              </a:buClr>
            </a:pPr>
            <a:r>
              <a:rPr lang="en-US" sz="2400" b="1" dirty="0" smtClean="0"/>
              <a:t>Similarly, if we understand that “The Bible” is a collection of individual books </a:t>
            </a:r>
            <a:r>
              <a:rPr lang="en-US" sz="2400" b="1" i="1" dirty="0" smtClean="0">
                <a:solidFill>
                  <a:srgbClr val="990000"/>
                </a:solidFill>
              </a:rPr>
              <a:t>written</a:t>
            </a:r>
            <a:r>
              <a:rPr lang="en-US" sz="2400" b="1" i="1" dirty="0" smtClean="0"/>
              <a:t> </a:t>
            </a:r>
            <a:r>
              <a:rPr lang="en-US" sz="2400" b="1" dirty="0" smtClean="0"/>
              <a:t>by </a:t>
            </a:r>
            <a:r>
              <a:rPr lang="en-US" sz="2400" b="1" dirty="0" smtClean="0">
                <a:solidFill>
                  <a:srgbClr val="990000"/>
                </a:solidFill>
              </a:rPr>
              <a:t>over 40 different men</a:t>
            </a:r>
            <a:r>
              <a:rPr lang="en-US" sz="2400" b="1" dirty="0" smtClean="0"/>
              <a:t>, spanning a time period of </a:t>
            </a:r>
            <a:r>
              <a:rPr lang="en-US" sz="2400" b="1" dirty="0" smtClean="0">
                <a:solidFill>
                  <a:srgbClr val="990000"/>
                </a:solidFill>
              </a:rPr>
              <a:t>over 1600 years</a:t>
            </a:r>
            <a:r>
              <a:rPr lang="en-US" sz="2400" b="1" dirty="0" smtClean="0"/>
              <a:t>, then we understand that the only way this singular story can be told throughout its pages is a </a:t>
            </a:r>
            <a:r>
              <a:rPr lang="en-US" sz="2400" b="1" i="1" dirty="0" smtClean="0">
                <a:solidFill>
                  <a:srgbClr val="990000"/>
                </a:solidFill>
              </a:rPr>
              <a:t>single author- </a:t>
            </a:r>
            <a:r>
              <a:rPr lang="en-US" sz="2400" b="1" dirty="0" smtClean="0">
                <a:solidFill>
                  <a:srgbClr val="990000"/>
                </a:solidFill>
              </a:rPr>
              <a:t>God Himself!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40081638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304443"/>
          </a:xfrm>
          <a:solidFill>
            <a:schemeClr val="bg2"/>
          </a:solidFill>
        </p:spPr>
        <p:txBody>
          <a:bodyPr>
            <a:normAutofit/>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lvl="1">
              <a:buClr>
                <a:schemeClr val="accent1"/>
              </a:buClr>
            </a:pPr>
            <a:r>
              <a:rPr lang="en-US" sz="2400" b="1" dirty="0" smtClean="0"/>
              <a:t>These </a:t>
            </a:r>
            <a:r>
              <a:rPr lang="en-US" sz="2400" b="1" dirty="0" smtClean="0">
                <a:solidFill>
                  <a:srgbClr val="990000"/>
                </a:solidFill>
              </a:rPr>
              <a:t>66 books </a:t>
            </a:r>
            <a:r>
              <a:rPr lang="en-US" sz="2400" b="1" dirty="0" smtClean="0"/>
              <a:t>(39 in the Old Testament and 27 in the New Testament) are </a:t>
            </a:r>
            <a:r>
              <a:rPr lang="en-US" sz="2400" b="1" i="1" dirty="0" smtClean="0">
                <a:solidFill>
                  <a:srgbClr val="990000"/>
                </a:solidFill>
              </a:rPr>
              <a:t>written</a:t>
            </a:r>
            <a:r>
              <a:rPr lang="en-US" sz="2400" b="1" i="1" dirty="0" smtClean="0"/>
              <a:t> </a:t>
            </a:r>
            <a:r>
              <a:rPr lang="en-US" sz="2400" b="1" dirty="0" smtClean="0"/>
              <a:t>by men, but </a:t>
            </a:r>
            <a:r>
              <a:rPr lang="en-US" sz="2400" b="1" i="1" dirty="0" smtClean="0">
                <a:solidFill>
                  <a:srgbClr val="990000"/>
                </a:solidFill>
              </a:rPr>
              <a:t>authored</a:t>
            </a:r>
            <a:r>
              <a:rPr lang="en-US" sz="2400" b="1" i="1" dirty="0" smtClean="0"/>
              <a:t> </a:t>
            </a:r>
            <a:r>
              <a:rPr lang="en-US" sz="2400" b="1" dirty="0" smtClean="0"/>
              <a:t>by God, </a:t>
            </a:r>
            <a:r>
              <a:rPr lang="en-US" sz="2400" b="1" u="sng" dirty="0" smtClean="0">
                <a:solidFill>
                  <a:schemeClr val="accent1"/>
                </a:solidFill>
              </a:rPr>
              <a:t>2Tim.3:16</a:t>
            </a:r>
            <a:r>
              <a:rPr lang="en-US" sz="2400" b="1" dirty="0" smtClean="0"/>
              <a:t>.</a:t>
            </a:r>
            <a:endParaRPr lang="en-US" sz="2400" b="1" dirty="0">
              <a:solidFill>
                <a:srgbClr val="000000"/>
              </a:solidFill>
            </a:endParaRPr>
          </a:p>
          <a:p>
            <a:pPr lvl="1">
              <a:buClr>
                <a:schemeClr val="accent1"/>
              </a:buClr>
            </a:pPr>
            <a:r>
              <a:rPr lang="en-US" sz="2400" b="1" dirty="0" smtClean="0">
                <a:solidFill>
                  <a:srgbClr val="000000"/>
                </a:solidFill>
              </a:rPr>
              <a:t>Such is the only way a </a:t>
            </a:r>
            <a:r>
              <a:rPr lang="en-US" sz="2400" b="1" i="1" dirty="0" smtClean="0">
                <a:solidFill>
                  <a:srgbClr val="000000"/>
                </a:solidFill>
              </a:rPr>
              <a:t>singular </a:t>
            </a:r>
            <a:r>
              <a:rPr lang="en-US" sz="2400" b="1" dirty="0" smtClean="0">
                <a:solidFill>
                  <a:srgbClr val="000000"/>
                </a:solidFill>
              </a:rPr>
              <a:t>story could be told by that many men of various languages, cultures, countries, and times! </a:t>
            </a:r>
          </a:p>
          <a:p>
            <a:pPr lvl="1">
              <a:buClr>
                <a:schemeClr val="accent1"/>
              </a:buClr>
            </a:pPr>
            <a:r>
              <a:rPr lang="en-US" sz="2400" b="1" dirty="0" smtClean="0">
                <a:solidFill>
                  <a:srgbClr val="000000"/>
                </a:solidFill>
              </a:rPr>
              <a:t>Thus, the words which make up the story came from God, not men, </a:t>
            </a:r>
            <a:r>
              <a:rPr lang="en-US" sz="2400" b="1" u="sng" dirty="0" smtClean="0">
                <a:solidFill>
                  <a:srgbClr val="990000"/>
                </a:solidFill>
              </a:rPr>
              <a:t>1Cor.2:9-13</a:t>
            </a:r>
            <a:r>
              <a:rPr lang="en-US" sz="2400" b="1" dirty="0" smtClean="0">
                <a:solidFill>
                  <a:srgbClr val="000000"/>
                </a:solidFill>
              </a:rPr>
              <a:t>. </a:t>
            </a:r>
          </a:p>
          <a:p>
            <a:pPr lvl="1">
              <a:buClr>
                <a:schemeClr val="accent1"/>
              </a:buClr>
            </a:pPr>
            <a:r>
              <a:rPr lang="en-US" sz="2400" b="1" dirty="0" smtClean="0">
                <a:solidFill>
                  <a:srgbClr val="000000"/>
                </a:solidFill>
              </a:rPr>
              <a:t>Why is this so important?</a:t>
            </a:r>
          </a:p>
          <a:p>
            <a:pPr lvl="1">
              <a:buClr>
                <a:schemeClr val="accent1"/>
              </a:buClr>
            </a:pPr>
            <a:endParaRPr lang="en-US" sz="2400" b="1" dirty="0" smtClean="0"/>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5800097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304443"/>
          </a:xfrm>
          <a:solidFill>
            <a:schemeClr val="bg2"/>
          </a:solidFill>
        </p:spPr>
        <p:txBody>
          <a:bodyPr>
            <a:normAutofit fontScale="92500" lnSpcReduction="10000"/>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marL="228600" lvl="1" indent="0">
              <a:buClr>
                <a:schemeClr val="accent1"/>
              </a:buClr>
              <a:buNone/>
            </a:pPr>
            <a:r>
              <a:rPr lang="en-US" sz="2400" b="1" dirty="0" smtClean="0"/>
              <a:t>The </a:t>
            </a:r>
            <a:r>
              <a:rPr lang="en-US" sz="2400" b="1" i="1" dirty="0" smtClean="0"/>
              <a:t>single </a:t>
            </a:r>
            <a:r>
              <a:rPr lang="en-US" sz="2400" b="1" dirty="0" smtClean="0"/>
              <a:t>and </a:t>
            </a:r>
            <a:r>
              <a:rPr lang="en-US" sz="2400" b="1" i="1" dirty="0" smtClean="0"/>
              <a:t>divine authorship </a:t>
            </a:r>
            <a:r>
              <a:rPr lang="en-US" sz="2400" b="1" dirty="0" smtClean="0"/>
              <a:t>of the Bible means:</a:t>
            </a:r>
          </a:p>
          <a:p>
            <a:pPr lvl="1">
              <a:buClr>
                <a:schemeClr val="accent1"/>
              </a:buClr>
            </a:pPr>
            <a:r>
              <a:rPr lang="en-US" sz="2400" b="1" dirty="0" smtClean="0">
                <a:solidFill>
                  <a:srgbClr val="000000"/>
                </a:solidFill>
              </a:rPr>
              <a:t>One passage does not contradict another, </a:t>
            </a:r>
            <a:r>
              <a:rPr lang="en-US" sz="2400" b="1" u="sng" dirty="0" smtClean="0">
                <a:solidFill>
                  <a:srgbClr val="990000"/>
                </a:solidFill>
              </a:rPr>
              <a:t>1Cor.14:33</a:t>
            </a:r>
            <a:r>
              <a:rPr lang="en-US" sz="2400" b="1" dirty="0" smtClean="0">
                <a:solidFill>
                  <a:srgbClr val="000000"/>
                </a:solidFill>
              </a:rPr>
              <a:t>; </a:t>
            </a:r>
            <a:r>
              <a:rPr lang="en-US" sz="2400" b="1" dirty="0" smtClean="0">
                <a:solidFill>
                  <a:schemeClr val="tx1"/>
                </a:solidFill>
              </a:rPr>
              <a:t>therefore, </a:t>
            </a:r>
            <a:r>
              <a:rPr lang="en-US" sz="2400" b="1" dirty="0" smtClean="0">
                <a:solidFill>
                  <a:srgbClr val="000000"/>
                </a:solidFill>
                <a:sym typeface="Wingdings"/>
              </a:rPr>
              <a:t>our interpretation of one passage must agree with all others; there are no “trump” passages- </a:t>
            </a:r>
            <a:r>
              <a:rPr lang="en-US" sz="2400" b="1" u="sng" dirty="0" smtClean="0">
                <a:solidFill>
                  <a:srgbClr val="990000"/>
                </a:solidFill>
                <a:sym typeface="Wingdings"/>
              </a:rPr>
              <a:t>Eph.2:8-9</a:t>
            </a:r>
            <a:r>
              <a:rPr lang="en-US" sz="2400" b="1" dirty="0" smtClean="0">
                <a:solidFill>
                  <a:srgbClr val="990000"/>
                </a:solidFill>
                <a:sym typeface="Wingdings"/>
              </a:rPr>
              <a:t> </a:t>
            </a:r>
            <a:r>
              <a:rPr lang="en-US" sz="2400" b="1" dirty="0">
                <a:solidFill>
                  <a:srgbClr val="000000"/>
                </a:solidFill>
                <a:sym typeface="Wingdings"/>
              </a:rPr>
              <a:t> </a:t>
            </a:r>
            <a:r>
              <a:rPr lang="en-US" sz="2400" b="1" dirty="0" smtClean="0">
                <a:solidFill>
                  <a:srgbClr val="000000"/>
                </a:solidFill>
                <a:sym typeface="Wingdings"/>
              </a:rPr>
              <a:t>must be understood so that it agrees with </a:t>
            </a:r>
            <a:r>
              <a:rPr lang="en-US" sz="2400" b="1" u="sng" dirty="0" smtClean="0">
                <a:solidFill>
                  <a:srgbClr val="990000"/>
                </a:solidFill>
                <a:sym typeface="Wingdings"/>
              </a:rPr>
              <a:t>Jas.2:24</a:t>
            </a:r>
            <a:r>
              <a:rPr lang="en-US" sz="2400" b="1" dirty="0" smtClean="0">
                <a:solidFill>
                  <a:srgbClr val="000000"/>
                </a:solidFill>
                <a:sym typeface="Wingdings"/>
              </a:rPr>
              <a:t>!</a:t>
            </a:r>
            <a:endParaRPr lang="en-US" sz="2400" b="1" dirty="0" smtClean="0">
              <a:solidFill>
                <a:srgbClr val="000000"/>
              </a:solidFill>
            </a:endParaRPr>
          </a:p>
          <a:p>
            <a:pPr lvl="1">
              <a:buClr>
                <a:schemeClr val="accent1"/>
              </a:buClr>
            </a:pPr>
            <a:r>
              <a:rPr lang="en-US" sz="2400" b="1" dirty="0" smtClean="0">
                <a:solidFill>
                  <a:srgbClr val="000000"/>
                </a:solidFill>
              </a:rPr>
              <a:t>The </a:t>
            </a:r>
            <a:r>
              <a:rPr lang="en-US" sz="2400" b="1" i="1" dirty="0" smtClean="0">
                <a:solidFill>
                  <a:srgbClr val="000000"/>
                </a:solidFill>
              </a:rPr>
              <a:t>incidental </a:t>
            </a:r>
            <a:r>
              <a:rPr lang="en-US" sz="2400" b="1" dirty="0" smtClean="0">
                <a:solidFill>
                  <a:srgbClr val="000000"/>
                </a:solidFill>
              </a:rPr>
              <a:t>knowledge contained is correct, whether man understood it at the time it was written or not. For instance, </a:t>
            </a:r>
            <a:r>
              <a:rPr lang="en-US" sz="2400" b="1" u="sng" dirty="0" smtClean="0">
                <a:solidFill>
                  <a:srgbClr val="990000"/>
                </a:solidFill>
              </a:rPr>
              <a:t>Ps.8:8</a:t>
            </a:r>
            <a:r>
              <a:rPr lang="en-US" sz="2400" b="1" dirty="0" smtClean="0">
                <a:solidFill>
                  <a:srgbClr val="000000"/>
                </a:solidFill>
              </a:rPr>
              <a:t> speaks of </a:t>
            </a:r>
            <a:r>
              <a:rPr lang="en-US" sz="2400" b="1" i="1" dirty="0" smtClean="0">
                <a:solidFill>
                  <a:srgbClr val="990000"/>
                </a:solidFill>
              </a:rPr>
              <a:t>“the paths of the sea,” </a:t>
            </a:r>
            <a:r>
              <a:rPr lang="en-US" sz="2400" b="1" dirty="0" smtClean="0">
                <a:solidFill>
                  <a:srgbClr val="000000"/>
                </a:solidFill>
              </a:rPr>
              <a:t>but man did not know about the ocean currents until Matthew Maury studied and found them in the 1800’s.  He did so because of the words written by David, but authored by God, some 2800 years earlier!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35826500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3">
                                            <p:txEl>
                                              <p:pRg st="1" end="1"/>
                                            </p:txEl>
                                          </p:spTgt>
                                        </p:tgtEl>
                                      </p:cBhvr>
                                    </p:animEffect>
                                  </p:childTnLst>
                                </p:cTn>
                              </p:par>
                            </p:childTnLst>
                          </p:cTn>
                        </p:par>
                        <p:par>
                          <p:cTn id="9" fill="hold">
                            <p:stCondLst>
                              <p:cond delay="1500"/>
                            </p:stCondLst>
                            <p:childTnLst>
                              <p:par>
                                <p:cTn id="10" presetID="12" presetClass="entr" presetSubtype="1" fill="hold" nodeType="afterEffect">
                                  <p:stCondLst>
                                    <p:cond delay="10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304443"/>
          </a:xfrm>
          <a:solidFill>
            <a:schemeClr val="bg2"/>
          </a:solidFill>
        </p:spPr>
        <p:txBody>
          <a:bodyPr>
            <a:normAutofit/>
          </a:bodyPr>
          <a:lstStyle/>
          <a:p>
            <a:pPr marL="0" indent="0">
              <a:buNone/>
            </a:pPr>
            <a:r>
              <a:rPr lang="en-US" sz="2800" b="1" dirty="0" smtClean="0">
                <a:solidFill>
                  <a:srgbClr val="990000"/>
                </a:solidFill>
              </a:rPr>
              <a:t>#5- Many </a:t>
            </a:r>
            <a:r>
              <a:rPr lang="en-US" sz="2800" b="1" i="1" dirty="0" smtClean="0">
                <a:solidFill>
                  <a:srgbClr val="990000"/>
                </a:solidFill>
              </a:rPr>
              <a:t>writers, </a:t>
            </a:r>
            <a:r>
              <a:rPr lang="en-US" sz="2800" b="1" dirty="0" smtClean="0">
                <a:solidFill>
                  <a:srgbClr val="990000"/>
                </a:solidFill>
              </a:rPr>
              <a:t>one </a:t>
            </a:r>
            <a:r>
              <a:rPr lang="en-US" sz="2800" b="1" i="1" dirty="0" smtClean="0">
                <a:solidFill>
                  <a:srgbClr val="990000"/>
                </a:solidFill>
              </a:rPr>
              <a:t>Author</a:t>
            </a:r>
            <a:r>
              <a:rPr lang="en-US" sz="2800" b="1" dirty="0" smtClean="0">
                <a:solidFill>
                  <a:srgbClr val="990000"/>
                </a:solidFill>
              </a:rPr>
              <a:t>. </a:t>
            </a:r>
          </a:p>
          <a:p>
            <a:pPr marL="228600" lvl="1" indent="0">
              <a:buClr>
                <a:schemeClr val="accent1"/>
              </a:buClr>
              <a:buNone/>
            </a:pPr>
            <a:r>
              <a:rPr lang="en-US" sz="2400" b="1" dirty="0" smtClean="0"/>
              <a:t>But most importantly, the </a:t>
            </a:r>
            <a:r>
              <a:rPr lang="en-US" sz="2400" b="1" i="1" dirty="0" smtClean="0"/>
              <a:t>single </a:t>
            </a:r>
            <a:r>
              <a:rPr lang="en-US" sz="2400" b="1" dirty="0" smtClean="0"/>
              <a:t>and </a:t>
            </a:r>
            <a:r>
              <a:rPr lang="en-US" sz="2400" b="1" i="1" dirty="0" smtClean="0"/>
              <a:t>divine authorship </a:t>
            </a:r>
            <a:r>
              <a:rPr lang="en-US" sz="2400" b="1" dirty="0" smtClean="0"/>
              <a:t>of the Bible means:</a:t>
            </a:r>
          </a:p>
          <a:p>
            <a:pPr lvl="1">
              <a:buClr>
                <a:schemeClr val="accent1"/>
              </a:buClr>
            </a:pPr>
            <a:r>
              <a:rPr lang="en-US" sz="2400" b="1" dirty="0" smtClean="0">
                <a:solidFill>
                  <a:srgbClr val="000000"/>
                </a:solidFill>
              </a:rPr>
              <a:t>That it can be understood, </a:t>
            </a:r>
            <a:r>
              <a:rPr lang="en-US" sz="2400" b="1" u="sng" dirty="0" smtClean="0">
                <a:solidFill>
                  <a:srgbClr val="990000"/>
                </a:solidFill>
              </a:rPr>
              <a:t>Eph.3:3-4</a:t>
            </a:r>
            <a:r>
              <a:rPr lang="en-US" sz="2400" b="1" dirty="0" smtClean="0">
                <a:solidFill>
                  <a:srgbClr val="000000"/>
                </a:solidFill>
              </a:rPr>
              <a:t>; and,</a:t>
            </a:r>
          </a:p>
          <a:p>
            <a:pPr lvl="1">
              <a:buClr>
                <a:schemeClr val="accent1"/>
              </a:buClr>
            </a:pPr>
            <a:r>
              <a:rPr lang="en-US" sz="2400" b="1" dirty="0" smtClean="0">
                <a:solidFill>
                  <a:srgbClr val="000000"/>
                </a:solidFill>
              </a:rPr>
              <a:t>That it can be depended upon as accurate and true, </a:t>
            </a:r>
            <a:r>
              <a:rPr lang="en-US" sz="2400" b="1" u="sng" dirty="0" smtClean="0">
                <a:solidFill>
                  <a:srgbClr val="990000"/>
                </a:solidFill>
              </a:rPr>
              <a:t>Rom.3:4</a:t>
            </a:r>
            <a:r>
              <a:rPr lang="en-US" sz="2400" b="1" dirty="0" smtClean="0">
                <a:solidFill>
                  <a:srgbClr val="000000"/>
                </a:solidFill>
              </a:rPr>
              <a:t>; and,</a:t>
            </a:r>
          </a:p>
          <a:p>
            <a:pPr lvl="1">
              <a:buClr>
                <a:schemeClr val="accent1"/>
              </a:buClr>
            </a:pPr>
            <a:r>
              <a:rPr lang="en-US" sz="2400" b="1" dirty="0" smtClean="0">
                <a:solidFill>
                  <a:srgbClr val="000000"/>
                </a:solidFill>
              </a:rPr>
              <a:t>That it can, when properly understood and applied, fulfill God’s purpose of providing salvation to man, </a:t>
            </a:r>
            <a:r>
              <a:rPr lang="en-US" sz="2400" b="1" u="sng" dirty="0" smtClean="0">
                <a:solidFill>
                  <a:srgbClr val="990000"/>
                </a:solidFill>
              </a:rPr>
              <a:t>John 1:1-14</a:t>
            </a:r>
            <a:r>
              <a:rPr lang="en-US" sz="2400" b="1" dirty="0">
                <a:solidFill>
                  <a:srgbClr val="000000"/>
                </a:solidFill>
              </a:rPr>
              <a:t> </a:t>
            </a:r>
            <a:r>
              <a:rPr lang="en-US" sz="2400" b="1" dirty="0" smtClean="0">
                <a:solidFill>
                  <a:srgbClr val="000000"/>
                </a:solidFill>
                <a:sym typeface="Wingdings"/>
              </a:rPr>
              <a:t> </a:t>
            </a:r>
            <a:r>
              <a:rPr lang="en-US" sz="2400" b="1" u="sng" dirty="0" smtClean="0">
                <a:solidFill>
                  <a:srgbClr val="990000"/>
                </a:solidFill>
                <a:sym typeface="Wingdings"/>
              </a:rPr>
              <a:t>12:36-50</a:t>
            </a:r>
            <a:r>
              <a:rPr lang="en-US" sz="2400" b="1" dirty="0" smtClean="0">
                <a:solidFill>
                  <a:srgbClr val="990000"/>
                </a:solidFill>
                <a:sym typeface="Wingdings"/>
              </a:rPr>
              <a:t> </a:t>
            </a:r>
            <a:r>
              <a:rPr lang="en-US" sz="2400" b="1" dirty="0" smtClean="0">
                <a:solidFill>
                  <a:srgbClr val="000000"/>
                </a:solidFill>
                <a:sym typeface="Wingdings"/>
              </a:rPr>
              <a:t></a:t>
            </a:r>
            <a:r>
              <a:rPr lang="en-US" sz="2400" b="1" dirty="0" smtClean="0">
                <a:solidFill>
                  <a:srgbClr val="990000"/>
                </a:solidFill>
                <a:sym typeface="Wingdings"/>
              </a:rPr>
              <a:t> </a:t>
            </a:r>
            <a:r>
              <a:rPr lang="en-US" sz="2400" b="1" u="sng" dirty="0" smtClean="0">
                <a:solidFill>
                  <a:srgbClr val="990000"/>
                </a:solidFill>
                <a:sym typeface="Wingdings"/>
              </a:rPr>
              <a:t>20:30-31</a:t>
            </a:r>
            <a:r>
              <a:rPr lang="en-US" sz="2400" b="1" dirty="0" smtClean="0">
                <a:solidFill>
                  <a:srgbClr val="000000"/>
                </a:solidFill>
                <a:sym typeface="Wingdings"/>
              </a:rPr>
              <a:t>. </a:t>
            </a:r>
            <a:endParaRPr lang="en-US" sz="2400" b="1" dirty="0" smtClean="0">
              <a:solidFill>
                <a:srgbClr val="000000"/>
              </a:solidFill>
            </a:endParaRPr>
          </a:p>
          <a:p>
            <a:pPr marL="228600" lvl="1" indent="0">
              <a:buClr>
                <a:schemeClr val="accent1"/>
              </a:buClr>
              <a:buNone/>
            </a:pPr>
            <a:endParaRPr lang="en-US" sz="2400" b="1" dirty="0" smtClean="0">
              <a:solidFill>
                <a:srgbClr val="000000"/>
              </a:solidFill>
            </a:endParaRPr>
          </a:p>
          <a:p>
            <a:pPr lvl="1">
              <a:buClr>
                <a:schemeClr val="accent1"/>
              </a:buClr>
            </a:pPr>
            <a:endParaRPr lang="en-US" sz="2400" b="1" dirty="0" smtClean="0"/>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6212614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200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420</TotalTime>
  <Words>931</Words>
  <Application>Microsoft Macintosh PowerPoint</Application>
  <PresentationFormat>On-screen Show (4:3)</PresentationFormat>
  <Paragraphs>56</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Plaza</vt:lpstr>
      <vt:lpstr>PowerPoint Presentation</vt:lpstr>
      <vt:lpstr>How to Understand the Bible Part 3</vt:lpstr>
      <vt:lpstr>While on earth, Jesus said of the multitude that followed Him,</vt:lpstr>
      <vt:lpstr>One of the biggest hurdles to understanding the Bible is</vt:lpstr>
      <vt:lpstr>Keys to Understanding the Bible previously covered: </vt:lpstr>
      <vt:lpstr>Keys to Understanding the Bible</vt:lpstr>
      <vt:lpstr>Keys to Understanding the Bible</vt:lpstr>
      <vt:lpstr>Keys to Understanding the Bible</vt:lpstr>
      <vt:lpstr>Keys to Understanding the Bible</vt:lpstr>
      <vt:lpstr>Keys to Understanding the Bible</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Strong</dc:creator>
  <cp:lastModifiedBy>Philip Strong</cp:lastModifiedBy>
  <cp:revision>19</cp:revision>
  <cp:lastPrinted>2017-02-26T22:07:42Z</cp:lastPrinted>
  <dcterms:created xsi:type="dcterms:W3CDTF">2013-02-24T12:31:25Z</dcterms:created>
  <dcterms:modified xsi:type="dcterms:W3CDTF">2017-02-27T00:21:41Z</dcterms:modified>
</cp:coreProperties>
</file>