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71" r:id="rId2"/>
    <p:sldId id="272" r:id="rId3"/>
    <p:sldId id="273" r:id="rId4"/>
    <p:sldId id="274" r:id="rId5"/>
    <p:sldId id="275" r:id="rId6"/>
    <p:sldId id="264" r:id="rId7"/>
    <p:sldId id="265" r:id="rId8"/>
    <p:sldId id="266" r:id="rId9"/>
    <p:sldId id="267" r:id="rId10"/>
    <p:sldId id="268"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3" autoAdjust="0"/>
    <p:restoredTop sz="69497" autoAdjust="0"/>
  </p:normalViewPr>
  <p:slideViewPr>
    <p:cSldViewPr snapToGrid="0" snapToObjects="1">
      <p:cViewPr varScale="1">
        <p:scale>
          <a:sx n="81" d="100"/>
          <a:sy n="81" d="100"/>
        </p:scale>
        <p:origin x="-14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6E8F72-0938-EB45-A081-F6406F92EC2F}" type="datetimeFigureOut">
              <a:rPr lang="en-US" smtClean="0"/>
              <a:t>2/19/17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092B120-4EB4-424D-AE9E-E3A975E7319E}" type="slidenum">
              <a:rPr lang="en-US" smtClean="0"/>
              <a:t>‹#›</a:t>
            </a:fld>
            <a:endParaRPr lang="en-US"/>
          </a:p>
        </p:txBody>
      </p:sp>
    </p:spTree>
    <p:extLst>
      <p:ext uri="{BB962C8B-B14F-4D97-AF65-F5344CB8AC3E}">
        <p14:creationId xmlns:p14="http://schemas.microsoft.com/office/powerpoint/2010/main" val="4049724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6030F4-55F0-214F-B032-BBC7AE0B5F77}" type="datetimeFigureOut">
              <a:rPr lang="en-US" smtClean="0"/>
              <a:t>2/19/17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5163CE-EC3C-E24E-A04C-E19D2EAC3BEF}" type="slidenum">
              <a:rPr lang="en-US" smtClean="0"/>
              <a:t>‹#›</a:t>
            </a:fld>
            <a:endParaRPr lang="en-US"/>
          </a:p>
        </p:txBody>
      </p:sp>
    </p:spTree>
    <p:extLst>
      <p:ext uri="{BB962C8B-B14F-4D97-AF65-F5344CB8AC3E}">
        <p14:creationId xmlns:p14="http://schemas.microsoft.com/office/powerpoint/2010/main" val="14728916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5163CE-EC3C-E24E-A04C-E19D2EAC3BEF}" type="slidenum">
              <a:rPr lang="en-US" smtClean="0"/>
              <a:t>1</a:t>
            </a:fld>
            <a:endParaRPr lang="en-US"/>
          </a:p>
        </p:txBody>
      </p:sp>
    </p:spTree>
    <p:extLst>
      <p:ext uri="{BB962C8B-B14F-4D97-AF65-F5344CB8AC3E}">
        <p14:creationId xmlns:p14="http://schemas.microsoft.com/office/powerpoint/2010/main" val="38225361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endParaRPr lang="en-US" sz="2400" b="1" i="0" u="sng"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10</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5163CE-EC3C-E24E-A04C-E19D2EAC3BEF}" type="slidenum">
              <a:rPr lang="en-US" smtClean="0"/>
              <a:t>11</a:t>
            </a:fld>
            <a:endParaRPr lang="en-US"/>
          </a:p>
        </p:txBody>
      </p:sp>
    </p:spTree>
    <p:extLst>
      <p:ext uri="{BB962C8B-B14F-4D97-AF65-F5344CB8AC3E}">
        <p14:creationId xmlns:p14="http://schemas.microsoft.com/office/powerpoint/2010/main" val="1195814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(Peter Hernandez</a:t>
            </a:r>
            <a:r>
              <a:rPr lang="en-US" baseline="0" dirty="0" smtClean="0"/>
              <a:t> story-only up to the problem with “the begets”)</a:t>
            </a:r>
            <a:endParaRPr lang="en-US" dirty="0"/>
          </a:p>
        </p:txBody>
      </p:sp>
      <p:sp>
        <p:nvSpPr>
          <p:cNvPr id="4" name="Slide Number Placeholder 3"/>
          <p:cNvSpPr>
            <a:spLocks noGrp="1"/>
          </p:cNvSpPr>
          <p:nvPr>
            <p:ph type="sldNum" sz="quarter" idx="10"/>
          </p:nvPr>
        </p:nvSpPr>
        <p:spPr/>
        <p:txBody>
          <a:bodyPr/>
          <a:lstStyle/>
          <a:p>
            <a:fld id="{765163CE-EC3C-E24E-A04C-E19D2EAC3BEF}" type="slidenum">
              <a:rPr lang="en-US" smtClean="0"/>
              <a:t>2</a:t>
            </a:fld>
            <a:endParaRPr lang="en-US"/>
          </a:p>
        </p:txBody>
      </p:sp>
    </p:spTree>
    <p:extLst>
      <p:ext uri="{BB962C8B-B14F-4D97-AF65-F5344CB8AC3E}">
        <p14:creationId xmlns:p14="http://schemas.microsoft.com/office/powerpoint/2010/main" val="3234557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600"/>
              </a:spcAft>
              <a:buClrTx/>
              <a:buSzTx/>
              <a:buFontTx/>
              <a:buNone/>
              <a:tabLst/>
              <a:defRPr/>
            </a:pPr>
            <a:r>
              <a:rPr lang="en-US" sz="1200" b="1" dirty="0" smtClean="0"/>
              <a:t>One of the problems we face is “picture window” knowledge of the text- meaning, we look through this “window” and see Noah and the flood, that “window” and see Abraham and Isaac, another “window” and see Moses and 10 commandments (etc. etc. etc.), but we don’t see what connects these characters and events together. </a:t>
            </a:r>
          </a:p>
          <a:p>
            <a:pPr marL="0" marR="0" lvl="1" indent="0" algn="l" defTabSz="457200" rtl="0" eaLnBrk="1" fontAlgn="auto" latinLnBrk="0" hangingPunct="1">
              <a:lnSpc>
                <a:spcPct val="100000"/>
              </a:lnSpc>
              <a:spcBef>
                <a:spcPts val="0"/>
              </a:spcBef>
              <a:spcAft>
                <a:spcPts val="600"/>
              </a:spcAft>
              <a:buClrTx/>
              <a:buSzTx/>
              <a:buFontTx/>
              <a:buNone/>
              <a:tabLst/>
              <a:defRPr/>
            </a:pPr>
            <a:r>
              <a:rPr lang="en-US" sz="1200" b="1" dirty="0" smtClean="0"/>
              <a:t>When we don’t see “the connection,” or connecting thread between these characters and events, then the overall</a:t>
            </a:r>
            <a:r>
              <a:rPr lang="en-US" sz="1200" b="1" baseline="0" dirty="0" smtClean="0"/>
              <a:t> storyline of the Bible seems disconnected and impossible to discern.</a:t>
            </a:r>
          </a:p>
          <a:p>
            <a:pPr marL="0" marR="0" lvl="1" indent="0" algn="l" defTabSz="457200" rtl="0" eaLnBrk="1" fontAlgn="auto" latinLnBrk="0" hangingPunct="1">
              <a:lnSpc>
                <a:spcPct val="100000"/>
              </a:lnSpc>
              <a:spcBef>
                <a:spcPts val="0"/>
              </a:spcBef>
              <a:spcAft>
                <a:spcPts val="600"/>
              </a:spcAft>
              <a:buClrTx/>
              <a:buSzTx/>
              <a:buFontTx/>
              <a:buNone/>
              <a:tabLst/>
              <a:defRPr/>
            </a:pPr>
            <a:r>
              <a:rPr lang="en-US" sz="1200" b="1" baseline="0" dirty="0" smtClean="0"/>
              <a:t>Through this resulting inability to follow the storyline of the text, we get confused and very frustrated in our efforts to even read, let alone understand, the Bible.</a:t>
            </a:r>
          </a:p>
          <a:p>
            <a:pPr marL="0" marR="0" lvl="1" indent="0" algn="l" defTabSz="457200" rtl="0" eaLnBrk="1" fontAlgn="auto" latinLnBrk="0" hangingPunct="1">
              <a:lnSpc>
                <a:spcPct val="100000"/>
              </a:lnSpc>
              <a:spcBef>
                <a:spcPts val="0"/>
              </a:spcBef>
              <a:spcAft>
                <a:spcPts val="600"/>
              </a:spcAft>
              <a:buClrTx/>
              <a:buSzTx/>
              <a:buFontTx/>
              <a:buNone/>
              <a:tabLst/>
              <a:defRPr/>
            </a:pPr>
            <a:r>
              <a:rPr lang="en-US" sz="1200" b="1" baseline="0" dirty="0" smtClean="0"/>
              <a:t>Then, we wind up deciding that “The Bible is just too difficult for me, or perhaps anyone, to understand!”  and quit even trying. </a:t>
            </a: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765163CE-EC3C-E24E-A04C-E19D2EAC3BEF}" type="slidenum">
              <a:rPr lang="en-US" smtClean="0"/>
              <a:t>3</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600"/>
              </a:spcAft>
              <a:buClrTx/>
              <a:buSzTx/>
              <a:buFontTx/>
              <a:buNone/>
              <a:tabLst/>
              <a:defRPr/>
            </a:pPr>
            <a:r>
              <a:rPr lang="en-US" sz="1200" b="1" dirty="0" smtClean="0"/>
              <a:t>Ever</a:t>
            </a:r>
            <a:r>
              <a:rPr lang="en-US" sz="1200" b="1" baseline="0" dirty="0" smtClean="0"/>
              <a:t> read a Nancy Drew or Hardy Boy’s paperback mystery, or some other similar “</a:t>
            </a:r>
            <a:r>
              <a:rPr lang="en-US" sz="1200" b="1" baseline="0" dirty="0" err="1" smtClean="0"/>
              <a:t>whodunnit</a:t>
            </a:r>
            <a:r>
              <a:rPr lang="en-US" sz="1200" b="1" baseline="0" dirty="0" smtClean="0"/>
              <a:t>” story?  If you read the last page (the one which reveals the culprit and explains the mystery) first, how many clues would you miss when you then read through the story from the beginning?  “Not a one”- right?  The reason is simple: you knew where the story was going.  (Finish Peter Hernandez story- he read </a:t>
            </a:r>
            <a:r>
              <a:rPr lang="en-US" sz="1200" b="1" u="sng" baseline="0" dirty="0" smtClean="0"/>
              <a:t>Luke</a:t>
            </a:r>
            <a:r>
              <a:rPr lang="en-US" sz="1200" b="1" u="none" baseline="0" dirty="0" smtClean="0"/>
              <a:t> and </a:t>
            </a:r>
            <a:r>
              <a:rPr lang="en-US" sz="1200" b="1" u="sng" baseline="0" dirty="0" smtClean="0"/>
              <a:t>Acts</a:t>
            </a:r>
            <a:r>
              <a:rPr lang="en-US" sz="1200" b="1" u="none" baseline="0" dirty="0" smtClean="0"/>
              <a:t> and was baptized into Christ in a couple of weeks!)</a:t>
            </a:r>
            <a:endParaRPr lang="en-US" sz="1200" b="1" baseline="0" dirty="0" smtClean="0"/>
          </a:p>
          <a:p>
            <a:pPr marL="0" marR="0" lvl="1" indent="0" algn="l" defTabSz="457200" rtl="0" eaLnBrk="1" fontAlgn="auto" latinLnBrk="0" hangingPunct="1">
              <a:lnSpc>
                <a:spcPct val="100000"/>
              </a:lnSpc>
              <a:spcBef>
                <a:spcPts val="0"/>
              </a:spcBef>
              <a:spcAft>
                <a:spcPts val="600"/>
              </a:spcAft>
              <a:buClrTx/>
              <a:buSzTx/>
              <a:buFontTx/>
              <a:buNone/>
              <a:tabLst/>
              <a:defRPr/>
            </a:pPr>
            <a:r>
              <a:rPr lang="en-US" sz="1200" b="1" u="sng" baseline="0" dirty="0" smtClean="0"/>
              <a:t>Eph.3:1-6</a:t>
            </a:r>
            <a:r>
              <a:rPr lang="en-US" sz="1200" b="1" u="none" baseline="0" dirty="0" smtClean="0"/>
              <a:t> reveals that </a:t>
            </a:r>
            <a:r>
              <a:rPr lang="en-US" sz="1200" b="1" i="1" u="none" baseline="0" dirty="0" smtClean="0"/>
              <a:t>“the mystery” </a:t>
            </a:r>
            <a:r>
              <a:rPr lang="en-US" sz="1200" b="1" u="none" baseline="0" dirty="0" smtClean="0"/>
              <a:t>was full salvation for Jew and Gentile alike through Jesus Christ!  It further states that this “mystery” was fully </a:t>
            </a:r>
            <a:r>
              <a:rPr lang="en-US" sz="1200" b="1" i="1" u="none" baseline="0" dirty="0" smtClean="0"/>
              <a:t>understandable </a:t>
            </a:r>
            <a:r>
              <a:rPr lang="en-US" sz="1200" b="1" i="0" u="none" baseline="0" dirty="0" smtClean="0"/>
              <a:t>by </a:t>
            </a:r>
            <a:r>
              <a:rPr lang="en-US" sz="1200" b="1" i="1" u="none" baseline="0" dirty="0" smtClean="0"/>
              <a:t>reading </a:t>
            </a:r>
            <a:r>
              <a:rPr lang="en-US" sz="1200" b="1" i="0" u="none" baseline="0" dirty="0" smtClean="0"/>
              <a:t>the Spirit-inspired and </a:t>
            </a:r>
            <a:r>
              <a:rPr lang="en-US" sz="1200" b="1" i="1" u="none" baseline="0" dirty="0" smtClean="0"/>
              <a:t>revealed </a:t>
            </a:r>
            <a:r>
              <a:rPr lang="en-US" sz="1200" b="1" i="0" u="none" baseline="0" dirty="0" smtClean="0"/>
              <a:t>text of the Bible! </a:t>
            </a:r>
            <a:r>
              <a:rPr lang="en-US" sz="1200" b="1" u="none" baseline="0" dirty="0" smtClean="0"/>
              <a:t> </a:t>
            </a:r>
            <a:endParaRPr lang="en-US" sz="1200" b="1" baseline="0" dirty="0" smtClean="0"/>
          </a:p>
          <a:p>
            <a:pPr marL="0" marR="0" lvl="1" indent="0" algn="l" defTabSz="457200" rtl="0" eaLnBrk="1" fontAlgn="auto" latinLnBrk="0" hangingPunct="1">
              <a:lnSpc>
                <a:spcPct val="100000"/>
              </a:lnSpc>
              <a:spcBef>
                <a:spcPts val="0"/>
              </a:spcBef>
              <a:spcAft>
                <a:spcPts val="600"/>
              </a:spcAft>
              <a:buClrTx/>
              <a:buSzTx/>
              <a:buFontTx/>
              <a:buNone/>
              <a:tabLst/>
              <a:defRPr/>
            </a:pPr>
            <a:r>
              <a:rPr lang="en-US" sz="1200" b="1" u="none" baseline="0" dirty="0" smtClean="0"/>
              <a:t>In </a:t>
            </a:r>
            <a:r>
              <a:rPr lang="en-US" sz="1200" b="1" u="sng" baseline="0" dirty="0" smtClean="0"/>
              <a:t>1Pet.1:10-12</a:t>
            </a:r>
            <a:r>
              <a:rPr lang="en-US" sz="1200" b="1" u="none" baseline="0" dirty="0" smtClean="0"/>
              <a:t>, the</a:t>
            </a:r>
            <a:r>
              <a:rPr lang="en-US" sz="1200" b="1" baseline="0" dirty="0" smtClean="0"/>
              <a:t> “prophets” of the previous dispensations could not fathom the story, or clearly see where it was going either- at least not from the limited perspective of their own time.  So, they asked that the “full revelation” be given to them.  They were told, according to </a:t>
            </a:r>
            <a:r>
              <a:rPr lang="en-US" sz="1200" b="1" u="sng" baseline="0" dirty="0" smtClean="0"/>
              <a:t>v.12</a:t>
            </a:r>
            <a:r>
              <a:rPr lang="en-US" sz="1200" b="1" u="none" baseline="0" dirty="0" smtClean="0"/>
              <a:t>, that although the story included them, they were not the primary objects.  In other words, it was not time for the “mystery” to be revealed- either </a:t>
            </a:r>
            <a:r>
              <a:rPr lang="en-US" sz="1200" b="1" i="1" u="none" baseline="0" dirty="0" smtClean="0"/>
              <a:t>to</a:t>
            </a:r>
            <a:r>
              <a:rPr lang="en-US" sz="1200" b="1" u="none" baseline="0" dirty="0" smtClean="0"/>
              <a:t> or </a:t>
            </a:r>
            <a:r>
              <a:rPr lang="en-US" sz="1200" b="1" i="1" u="none" baseline="0" dirty="0" smtClean="0"/>
              <a:t>through</a:t>
            </a:r>
            <a:r>
              <a:rPr lang="en-US" sz="1200" b="1" u="none" baseline="0" dirty="0" smtClean="0"/>
              <a:t> them.</a:t>
            </a:r>
          </a:p>
          <a:p>
            <a:pPr marL="0" marR="0" lvl="1" indent="0" algn="l" defTabSz="457200" rtl="0" eaLnBrk="1" fontAlgn="auto" latinLnBrk="0" hangingPunct="1">
              <a:lnSpc>
                <a:spcPct val="100000"/>
              </a:lnSpc>
              <a:spcBef>
                <a:spcPts val="0"/>
              </a:spcBef>
              <a:spcAft>
                <a:spcPts val="600"/>
              </a:spcAft>
              <a:buClrTx/>
              <a:buSzTx/>
              <a:buFontTx/>
              <a:buNone/>
              <a:tabLst/>
              <a:defRPr/>
            </a:pPr>
            <a:r>
              <a:rPr lang="en-US" sz="1200" b="1" u="none" baseline="0" dirty="0" smtClean="0"/>
              <a:t>When we understand the overall point of the Scriptures, and comprehend that there is a </a:t>
            </a:r>
            <a:r>
              <a:rPr lang="en-US" sz="1200" b="1" i="1" u="none" baseline="0" dirty="0" smtClean="0"/>
              <a:t>single thread </a:t>
            </a:r>
            <a:r>
              <a:rPr lang="en-US" sz="1200" b="1" i="0" u="none" baseline="0" dirty="0" smtClean="0"/>
              <a:t>that can be traced through all of the characters, all of the events, all of the stories, and all of the information provided in the Text from </a:t>
            </a:r>
            <a:r>
              <a:rPr lang="en-US" sz="1200" b="1" i="0" u="sng" baseline="0" dirty="0" smtClean="0"/>
              <a:t>Gen.1:1</a:t>
            </a:r>
            <a:r>
              <a:rPr lang="en-US" sz="1200" b="1" i="0" u="none" baseline="0" dirty="0" smtClean="0"/>
              <a:t> to </a:t>
            </a:r>
            <a:r>
              <a:rPr lang="en-US" sz="1200" b="1" i="0" u="sng" baseline="0" dirty="0" smtClean="0"/>
              <a:t>Rev.22:21</a:t>
            </a:r>
            <a:r>
              <a:rPr lang="en-US" sz="1200" b="1" i="0" u="none" baseline="0" dirty="0" smtClean="0"/>
              <a:t>, then it truly becomes “the greatest story ever told”- and we can understand, appreciate, and apply it as God intended! </a:t>
            </a:r>
            <a:endParaRPr lang="en-US" sz="1200" b="1" u="none"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4</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600"/>
              </a:spcAft>
              <a:buClrTx/>
              <a:buSzTx/>
              <a:buFontTx/>
              <a:buNone/>
              <a:tabLst/>
              <a:defRPr/>
            </a:pPr>
            <a:r>
              <a:rPr lang="en-US" sz="1050" b="1" u="none" baseline="0" dirty="0" smtClean="0"/>
              <a:t>Consider </a:t>
            </a:r>
            <a:r>
              <a:rPr lang="en-US" sz="1050" b="1" u="sng" baseline="0" dirty="0" smtClean="0"/>
              <a:t>Rom.15:4</a:t>
            </a:r>
            <a:r>
              <a:rPr lang="en-US" sz="1050" b="1" u="none" baseline="0" dirty="0" smtClean="0"/>
              <a:t> first.  </a:t>
            </a:r>
            <a:r>
              <a:rPr lang="en-US" sz="1050" b="1" i="1" u="none" baseline="0" dirty="0" smtClean="0"/>
              <a:t>“For whatever was written earlier” </a:t>
            </a:r>
            <a:r>
              <a:rPr lang="en-US" sz="1050" b="1" i="0" u="none" baseline="0" dirty="0" smtClean="0"/>
              <a:t>refers to the Old Law (the Law of Moses, and books of history and prophecy of the Old Testament).  Unless we are Israelites living before the cross of Christ (which removed this Law), this Law was never for “us”!  Are there lessons to be learned, principles to be gleaned, and the story perceived from it?  Absolutely!  But, it just as surely was not written to, or even about “us” nonetheless.  </a:t>
            </a:r>
          </a:p>
          <a:p>
            <a:pPr marL="0" marR="0" lvl="1" indent="0" algn="l" defTabSz="457200" rtl="0" eaLnBrk="1" fontAlgn="auto" latinLnBrk="0" hangingPunct="1">
              <a:lnSpc>
                <a:spcPct val="100000"/>
              </a:lnSpc>
              <a:spcBef>
                <a:spcPts val="0"/>
              </a:spcBef>
              <a:spcAft>
                <a:spcPts val="600"/>
              </a:spcAft>
              <a:buClrTx/>
              <a:buSzTx/>
              <a:buFontTx/>
              <a:buNone/>
              <a:tabLst/>
              <a:defRPr/>
            </a:pPr>
            <a:r>
              <a:rPr lang="en-US" sz="1050" b="1" i="0" u="none" baseline="0" dirty="0" smtClean="0"/>
              <a:t>See also </a:t>
            </a:r>
            <a:r>
              <a:rPr lang="en-US" sz="1050" b="1" i="0" u="sng" baseline="0" dirty="0" smtClean="0"/>
              <a:t>1Cor.10:11</a:t>
            </a:r>
            <a:r>
              <a:rPr lang="en-US" sz="1050" b="1" i="0" u="none" baseline="0" dirty="0" smtClean="0"/>
              <a:t>.  To be an </a:t>
            </a:r>
            <a:r>
              <a:rPr lang="en-US" sz="1050" b="1" i="1" u="none" baseline="0" dirty="0" smtClean="0"/>
              <a:t>“example” </a:t>
            </a:r>
            <a:r>
              <a:rPr lang="en-US" sz="1050" b="1" i="0" u="none" baseline="0" dirty="0" smtClean="0"/>
              <a:t>necessarily implies some benefit for those who will heed it.  The </a:t>
            </a:r>
            <a:r>
              <a:rPr lang="en-US" sz="1050" b="1" i="1" u="none" baseline="0" dirty="0" smtClean="0"/>
              <a:t>“example” </a:t>
            </a:r>
            <a:r>
              <a:rPr lang="en-US" sz="1050" b="1" i="0" u="none" baseline="0" dirty="0" smtClean="0"/>
              <a:t>under consideration is highlighted in </a:t>
            </a:r>
            <a:r>
              <a:rPr lang="en-US" sz="1050" b="1" i="0" u="sng" baseline="0" dirty="0" smtClean="0"/>
              <a:t>vv.1-10</a:t>
            </a:r>
            <a:r>
              <a:rPr lang="en-US" sz="1050" b="1" i="0" u="none" baseline="0" dirty="0" smtClean="0"/>
              <a:t>.  The specific point is that although all of Israel had the same opportunities for salvation (</a:t>
            </a:r>
            <a:r>
              <a:rPr lang="en-US" sz="1050" b="1" i="0" u="sng" baseline="0" dirty="0" smtClean="0"/>
              <a:t>vv.1-4</a:t>
            </a:r>
            <a:r>
              <a:rPr lang="en-US" sz="1050" b="1" i="0" u="none" baseline="0" dirty="0" smtClean="0"/>
              <a:t>), not all of Israel enjoyed the same benefit of salvation (</a:t>
            </a:r>
            <a:r>
              <a:rPr lang="en-US" sz="1050" b="1" i="0" u="sng" baseline="0" dirty="0" smtClean="0"/>
              <a:t>v.5</a:t>
            </a:r>
            <a:r>
              <a:rPr lang="en-US" sz="1050" b="1" i="0" u="none" baseline="0" dirty="0" smtClean="0"/>
              <a:t>).  In fact, many perished because of idolatry (</a:t>
            </a:r>
            <a:r>
              <a:rPr lang="en-US" sz="1050" b="1" i="0" u="sng" baseline="0" dirty="0" smtClean="0"/>
              <a:t>v.7</a:t>
            </a:r>
            <a:r>
              <a:rPr lang="en-US" sz="1050" b="1" i="0" u="none" baseline="0" dirty="0" smtClean="0"/>
              <a:t>), immorality (</a:t>
            </a:r>
            <a:r>
              <a:rPr lang="en-US" sz="1050" b="1" i="0" u="sng" baseline="0" dirty="0" smtClean="0"/>
              <a:t>v.8</a:t>
            </a:r>
            <a:r>
              <a:rPr lang="en-US" sz="1050" b="1" i="0" u="none" baseline="0" dirty="0" smtClean="0"/>
              <a:t>), dissatisfaction and complaints about God’s provision (</a:t>
            </a:r>
            <a:r>
              <a:rPr lang="en-US" sz="1050" b="1" i="0" u="sng" baseline="0" dirty="0" smtClean="0"/>
              <a:t>v.9</a:t>
            </a:r>
            <a:r>
              <a:rPr lang="en-US" sz="1050" b="1" i="0" u="none" baseline="0" dirty="0" smtClean="0"/>
              <a:t>), and grumbling (</a:t>
            </a:r>
            <a:r>
              <a:rPr lang="en-US" sz="1050" b="1" i="0" u="sng" baseline="0" dirty="0" smtClean="0"/>
              <a:t>v.10</a:t>
            </a:r>
            <a:r>
              <a:rPr lang="en-US" sz="1050" b="1" i="0" u="none" baseline="0" dirty="0" smtClean="0"/>
              <a:t>).  Things are mentioned </a:t>
            </a:r>
            <a:r>
              <a:rPr lang="en-US" sz="1050" b="1" i="1" u="none" baseline="0" dirty="0" smtClean="0"/>
              <a:t>“for” </a:t>
            </a:r>
            <a:r>
              <a:rPr lang="en-US" sz="1050" b="1" i="0" u="none" baseline="0" dirty="0" smtClean="0"/>
              <a:t>us, </a:t>
            </a:r>
            <a:r>
              <a:rPr lang="en-US" sz="1050" b="1" i="0" u="sng" baseline="0" dirty="0" smtClean="0"/>
              <a:t>v.5</a:t>
            </a:r>
            <a:r>
              <a:rPr lang="en-US" sz="1050" b="1" i="0" u="none" baseline="0" dirty="0" smtClean="0"/>
              <a:t>, but are not </a:t>
            </a:r>
            <a:r>
              <a:rPr lang="en-US" sz="1050" b="1" i="1" u="none" baseline="0" dirty="0" smtClean="0"/>
              <a:t>about</a:t>
            </a:r>
            <a:r>
              <a:rPr lang="en-US" sz="1050" b="1" i="0" u="none" baseline="0" dirty="0" smtClean="0"/>
              <a:t> us, </a:t>
            </a:r>
            <a:r>
              <a:rPr lang="en-US" sz="1050" b="1" i="0" u="sng" baseline="0" dirty="0" smtClean="0"/>
              <a:t>v.11</a:t>
            </a:r>
            <a:r>
              <a:rPr lang="en-US" sz="1050" b="1" i="0" u="none" baseline="0" dirty="0" smtClean="0"/>
              <a:t>.  </a:t>
            </a:r>
          </a:p>
          <a:p>
            <a:pPr marL="0" marR="0" lvl="1" indent="0" algn="l" defTabSz="457200" rtl="0" eaLnBrk="1" fontAlgn="auto" latinLnBrk="0" hangingPunct="1">
              <a:lnSpc>
                <a:spcPct val="100000"/>
              </a:lnSpc>
              <a:spcBef>
                <a:spcPts val="0"/>
              </a:spcBef>
              <a:spcAft>
                <a:spcPts val="600"/>
              </a:spcAft>
              <a:buClrTx/>
              <a:buSzTx/>
              <a:buFontTx/>
              <a:buNone/>
              <a:tabLst/>
              <a:defRPr/>
            </a:pPr>
            <a:r>
              <a:rPr lang="en-US" sz="1050" b="1" i="1" u="none" baseline="0" dirty="0" smtClean="0"/>
              <a:t>Myopic </a:t>
            </a:r>
            <a:r>
              <a:rPr lang="en-US" sz="1050" b="1" i="0" u="none" baseline="0" dirty="0" smtClean="0"/>
              <a:t>or </a:t>
            </a:r>
            <a:r>
              <a:rPr lang="en-US" sz="1050" b="1" i="1" u="none" baseline="0" dirty="0" smtClean="0"/>
              <a:t>self-centered </a:t>
            </a:r>
            <a:r>
              <a:rPr lang="en-US" sz="1050" b="1" i="0" u="none" baseline="0" dirty="0" smtClean="0"/>
              <a:t>views of the Scriptures will soon cause us extreme problems with interpretation.  For instance, if we fail to recognize that the book of </a:t>
            </a:r>
            <a:r>
              <a:rPr lang="en-US" sz="1050" b="1" i="0" u="sng" baseline="0" dirty="0" smtClean="0"/>
              <a:t>Galatians</a:t>
            </a:r>
            <a:r>
              <a:rPr lang="en-US" sz="1050" b="1" i="0" u="none" baseline="0" dirty="0" smtClean="0"/>
              <a:t> was written to </a:t>
            </a:r>
            <a:r>
              <a:rPr lang="en-US" sz="1050" b="1" i="1" u="none" baseline="0" dirty="0" smtClean="0"/>
              <a:t>“the churches of Galatia” </a:t>
            </a:r>
            <a:r>
              <a:rPr lang="en-US" sz="1050" b="1" i="0" u="none" baseline="0" dirty="0" smtClean="0"/>
              <a:t>sometime around the middle of the first century about doctrinal issues and problems </a:t>
            </a:r>
            <a:r>
              <a:rPr lang="en-US" sz="1050" b="1" i="1" u="none" baseline="0" dirty="0" smtClean="0"/>
              <a:t>they </a:t>
            </a:r>
            <a:r>
              <a:rPr lang="en-US" sz="1050" b="1" i="0" u="none" baseline="0" dirty="0" smtClean="0"/>
              <a:t>faced, then we are going to have a very difficult time understanding it! (</a:t>
            </a:r>
            <a:r>
              <a:rPr lang="en-US" sz="1050" b="1" i="0" u="sng" baseline="0" dirty="0" smtClean="0"/>
              <a:t>see 4:25ff</a:t>
            </a:r>
            <a:r>
              <a:rPr lang="en-US" sz="1050" b="1" i="0" u="none" baseline="0" dirty="0" smtClean="0"/>
              <a:t>)</a:t>
            </a:r>
          </a:p>
          <a:p>
            <a:pPr marL="0" marR="0" lvl="1" indent="0" algn="l" defTabSz="457200" rtl="0" eaLnBrk="1" fontAlgn="auto" latinLnBrk="0" hangingPunct="1">
              <a:lnSpc>
                <a:spcPct val="100000"/>
              </a:lnSpc>
              <a:spcBef>
                <a:spcPts val="0"/>
              </a:spcBef>
              <a:spcAft>
                <a:spcPts val="600"/>
              </a:spcAft>
              <a:buClrTx/>
              <a:buSzTx/>
              <a:buFontTx/>
              <a:buNone/>
              <a:tabLst/>
              <a:defRPr/>
            </a:pPr>
            <a:r>
              <a:rPr lang="en-US" sz="1050" b="1" i="0" u="none" baseline="0" dirty="0" smtClean="0"/>
              <a:t>When we fail to take into consideration the original intent of the Scriptures to their original (primary) audience, then we will also, and obviously, have problems correctly applying  their messages to ourselves in an appropriate way.  For instance, failing to grasp that the book of </a:t>
            </a:r>
            <a:r>
              <a:rPr lang="en-US" sz="1050" b="1" i="0" u="sng" baseline="0" dirty="0" smtClean="0"/>
              <a:t>Galatians</a:t>
            </a:r>
            <a:r>
              <a:rPr lang="en-US" sz="1050" b="1" i="0" u="none" baseline="0" dirty="0" smtClean="0"/>
              <a:t> was written to the </a:t>
            </a:r>
            <a:r>
              <a:rPr lang="en-US" sz="1050" b="1" i="1" u="none" baseline="0" dirty="0" smtClean="0"/>
              <a:t>churches of Galatia </a:t>
            </a:r>
            <a:r>
              <a:rPr lang="en-US" sz="1050" b="1" i="0" u="none" baseline="0" dirty="0" smtClean="0"/>
              <a:t>(</a:t>
            </a:r>
            <a:r>
              <a:rPr lang="en-US" sz="1050" b="1" i="0" u="sng" baseline="0" dirty="0" smtClean="0"/>
              <a:t>1:2</a:t>
            </a:r>
            <a:r>
              <a:rPr lang="en-US" sz="1050" b="1" i="0" u="none" baseline="0" dirty="0" smtClean="0"/>
              <a:t>) regarding the problem of Judaizing teachers corrupting Christian faith by demanding circumcision for Gentile converts to Christ, then we are going to have a very difficult time correctly applying </a:t>
            </a:r>
            <a:r>
              <a:rPr lang="en-US" sz="1050" b="1" i="0" u="sng" baseline="0" dirty="0" smtClean="0"/>
              <a:t>5:1-4</a:t>
            </a:r>
            <a:r>
              <a:rPr lang="en-US" sz="1050" b="1" i="0" u="none" baseline="0" dirty="0" smtClean="0"/>
              <a:t> and </a:t>
            </a:r>
            <a:r>
              <a:rPr lang="en-US" sz="1050" b="1" i="0" u="sng" baseline="0" dirty="0" smtClean="0"/>
              <a:t>6:1-10</a:t>
            </a:r>
            <a:r>
              <a:rPr lang="en-US" sz="1050" b="1" i="0" u="none" baseline="0" dirty="0" smtClean="0"/>
              <a:t>, let alone the rest of the book! </a:t>
            </a:r>
          </a:p>
          <a:p>
            <a:pPr marL="0" marR="0" lvl="1" indent="0" algn="l" defTabSz="457200" rtl="0" eaLnBrk="1" fontAlgn="auto" latinLnBrk="0" hangingPunct="1">
              <a:lnSpc>
                <a:spcPct val="100000"/>
              </a:lnSpc>
              <a:spcBef>
                <a:spcPts val="0"/>
              </a:spcBef>
              <a:spcAft>
                <a:spcPts val="600"/>
              </a:spcAft>
              <a:buClrTx/>
              <a:buSzTx/>
              <a:buFontTx/>
              <a:buNone/>
              <a:tabLst/>
              <a:defRPr/>
            </a:pPr>
            <a:r>
              <a:rPr lang="en-US" sz="1050" b="1" i="0" u="none" baseline="0" dirty="0" smtClean="0"/>
              <a:t>(end of lesson #1)</a:t>
            </a:r>
          </a:p>
        </p:txBody>
      </p:sp>
      <p:sp>
        <p:nvSpPr>
          <p:cNvPr id="4" name="Slide Number Placeholder 3"/>
          <p:cNvSpPr>
            <a:spLocks noGrp="1"/>
          </p:cNvSpPr>
          <p:nvPr>
            <p:ph type="sldNum" sz="quarter" idx="10"/>
          </p:nvPr>
        </p:nvSpPr>
        <p:spPr/>
        <p:txBody>
          <a:bodyPr/>
          <a:lstStyle/>
          <a:p>
            <a:fld id="{765163CE-EC3C-E24E-A04C-E19D2EAC3BEF}" type="slidenum">
              <a:rPr lang="en-US" smtClean="0"/>
              <a:t>5</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Aft>
                <a:spcPts val="600"/>
              </a:spcAft>
              <a:buClr>
                <a:schemeClr val="accent1"/>
              </a:buClr>
            </a:pPr>
            <a:r>
              <a:rPr lang="en-US" sz="1200" b="1" dirty="0" smtClean="0"/>
              <a:t>“Context” simply means “surroundings.”- in some passages, the verse before and after provide sufficient informational background and foreground to understand the meaning.  For example, many think the Holy Spirit fell on 120 people on</a:t>
            </a:r>
            <a:r>
              <a:rPr lang="en-US" sz="1200" b="1" baseline="0" dirty="0" smtClean="0"/>
              <a:t> the Day of Pentecost in </a:t>
            </a:r>
            <a:r>
              <a:rPr lang="en-US" sz="1200" b="1" u="sng" baseline="0" dirty="0" smtClean="0"/>
              <a:t>Acts 2:1ff</a:t>
            </a:r>
            <a:r>
              <a:rPr lang="en-US" sz="1200" b="1" u="none" baseline="0" dirty="0" smtClean="0"/>
              <a:t> (going back to </a:t>
            </a:r>
            <a:r>
              <a:rPr lang="en-US" sz="1200" b="1" u="sng" baseline="0" dirty="0" smtClean="0"/>
              <a:t>1:15</a:t>
            </a:r>
            <a:r>
              <a:rPr lang="en-US" sz="1200" b="1" u="none" baseline="0" dirty="0" smtClean="0"/>
              <a:t>).  But the immediate context requires us to look at the much more recent noun in the text for the pronoun’s (</a:t>
            </a:r>
            <a:r>
              <a:rPr lang="en-US" sz="1200" b="1" i="1" u="none" baseline="0" dirty="0" smtClean="0"/>
              <a:t>they</a:t>
            </a:r>
            <a:r>
              <a:rPr lang="en-US" sz="1200" b="1" i="0" u="none" baseline="0" dirty="0" smtClean="0"/>
              <a:t>, </a:t>
            </a:r>
            <a:r>
              <a:rPr lang="en-US" sz="1200" b="1" i="0" u="sng" baseline="0" dirty="0" smtClean="0"/>
              <a:t>2:1ff</a:t>
            </a:r>
            <a:r>
              <a:rPr lang="en-US" sz="1200" b="1" i="0" u="none" baseline="0" dirty="0" smtClean="0"/>
              <a:t>) antecedent, </a:t>
            </a:r>
            <a:r>
              <a:rPr lang="en-US" sz="1200" b="1" i="0" u="sng" baseline="0" dirty="0" smtClean="0"/>
              <a:t>cf. 1:26</a:t>
            </a:r>
            <a:r>
              <a:rPr lang="en-US" sz="1200" b="1" i="0" u="none" baseline="0" dirty="0" smtClean="0"/>
              <a:t>.  Thus, the Holy Spirit fell on the 12, not the 120, </a:t>
            </a:r>
            <a:r>
              <a:rPr lang="en-US" sz="1200" b="1" i="0" u="sng" baseline="0" dirty="0" smtClean="0"/>
              <a:t>Acts 1;2-8</a:t>
            </a:r>
            <a:r>
              <a:rPr lang="en-US" sz="1200" b="1" i="0" u="none" baseline="0" dirty="0" smtClean="0"/>
              <a:t>; and it matters when you get to </a:t>
            </a:r>
            <a:r>
              <a:rPr lang="en-US" sz="1200" b="1" i="0" u="sng" baseline="0" dirty="0" smtClean="0"/>
              <a:t>8:14-18;</a:t>
            </a:r>
            <a:r>
              <a:rPr lang="en-US" sz="1200" b="1" i="0" u="none" baseline="0" dirty="0" smtClean="0"/>
              <a:t> </a:t>
            </a:r>
            <a:r>
              <a:rPr lang="en-US" sz="1200" b="1" i="0" u="sng" baseline="0" dirty="0" smtClean="0"/>
              <a:t>10:47</a:t>
            </a:r>
            <a:r>
              <a:rPr lang="en-US" sz="1200" b="1" i="0" u="none" baseline="0" dirty="0" smtClean="0"/>
              <a:t> &gt; </a:t>
            </a:r>
            <a:r>
              <a:rPr lang="en-US" sz="1200" b="1" i="0" u="sng" baseline="0" dirty="0" smtClean="0"/>
              <a:t>11:15-18</a:t>
            </a:r>
            <a:r>
              <a:rPr lang="en-US" sz="1200" b="1" i="0" u="none" baseline="0" dirty="0" smtClean="0"/>
              <a:t>; </a:t>
            </a:r>
            <a:r>
              <a:rPr lang="en-US" sz="1200" b="1" i="0" u="sng" baseline="0" dirty="0" smtClean="0"/>
              <a:t>15:1ff</a:t>
            </a:r>
            <a:r>
              <a:rPr lang="en-US" sz="1200" b="1" i="0" u="none" baseline="0" dirty="0" smtClean="0"/>
              <a:t> and </a:t>
            </a:r>
            <a:r>
              <a:rPr lang="en-US" sz="1200" b="1" i="0" u="sng" baseline="0" dirty="0" smtClean="0"/>
              <a:t>Galatians</a:t>
            </a:r>
            <a:r>
              <a:rPr lang="en-US" sz="1200" b="1" i="0" u="none" baseline="0" dirty="0" smtClean="0"/>
              <a:t>!</a:t>
            </a:r>
            <a:endParaRPr lang="en-US" sz="1200" b="1" dirty="0" smtClean="0"/>
          </a:p>
          <a:p>
            <a:pPr lvl="0">
              <a:spcAft>
                <a:spcPts val="600"/>
              </a:spcAft>
              <a:buClr>
                <a:schemeClr val="accent1"/>
              </a:buClr>
            </a:pPr>
            <a:r>
              <a:rPr lang="en-US" sz="1200" b="1" dirty="0" smtClean="0"/>
              <a:t>In other passages, entire paragraphs, chapters, or even books are essential to true comprehension. I’ve often</a:t>
            </a:r>
            <a:r>
              <a:rPr lang="en-US" sz="1200" b="1" baseline="0" dirty="0" smtClean="0"/>
              <a:t> said that the necessary context for any verse in the first eleven chapters of </a:t>
            </a:r>
            <a:r>
              <a:rPr lang="en-US" sz="1200" b="1" u="sng" baseline="0" dirty="0" smtClean="0"/>
              <a:t>Romans</a:t>
            </a:r>
            <a:r>
              <a:rPr lang="en-US" sz="1200" b="1" u="none" baseline="0" dirty="0" smtClean="0"/>
              <a:t> is </a:t>
            </a:r>
            <a:r>
              <a:rPr lang="en-US" sz="1200" b="1" i="1" u="none" baseline="0" dirty="0" smtClean="0"/>
              <a:t>the first eleven chapters of Romans!  </a:t>
            </a:r>
            <a:r>
              <a:rPr lang="en-US" sz="1200" b="1" i="0" u="none" baseline="0" dirty="0" smtClean="0"/>
              <a:t>Each paragraph is predicated upon the previous, and logically necessitates the next.</a:t>
            </a:r>
          </a:p>
          <a:p>
            <a:pPr lvl="0">
              <a:spcAft>
                <a:spcPts val="600"/>
              </a:spcAft>
              <a:buClr>
                <a:schemeClr val="accent1"/>
              </a:buClr>
            </a:pPr>
            <a:r>
              <a:rPr lang="en-US" sz="1200" b="1" i="0" u="none" baseline="0" dirty="0" smtClean="0"/>
              <a:t>And, how much sense would the book of </a:t>
            </a:r>
            <a:r>
              <a:rPr lang="en-US" sz="1200" b="1" i="0" u="sng" baseline="0" dirty="0" smtClean="0"/>
              <a:t>Hebrews</a:t>
            </a:r>
            <a:r>
              <a:rPr lang="en-US" sz="1200" b="1" i="0" u="none" baseline="0" dirty="0" smtClean="0"/>
              <a:t> make if we were unfamiliar with the Law of Moses, animal sacrifices, the perfect sacrifice of Jesus Christ and His subsequent Law by comparison?</a:t>
            </a:r>
          </a:p>
          <a:p>
            <a:pPr lvl="0">
              <a:spcAft>
                <a:spcPts val="600"/>
              </a:spcAft>
              <a:buClr>
                <a:schemeClr val="accent1"/>
              </a:buClr>
            </a:pPr>
            <a:r>
              <a:rPr lang="en-US" sz="1200" b="1" i="0" u="none" baseline="0" dirty="0" smtClean="0"/>
              <a:t>“Me” and “my problems” is never the right answer to these questions.  However, through these inspired chronicles, stories, and epistles, everything “I” need to know to be spiritually pleasing to God is supplied, </a:t>
            </a:r>
            <a:r>
              <a:rPr lang="en-US" sz="1200" b="1" i="0" u="sng" baseline="0" dirty="0" smtClean="0"/>
              <a:t>2Pet.1:3</a:t>
            </a:r>
            <a:r>
              <a:rPr lang="en-US" sz="1200" b="1" i="0" u="none" baseline="0" dirty="0" smtClean="0"/>
              <a:t>; </a:t>
            </a:r>
            <a:r>
              <a:rPr lang="en-US" sz="1200" b="1" i="0" u="sng" baseline="0" dirty="0" smtClean="0"/>
              <a:t>2Tim.3:16-17</a:t>
            </a:r>
            <a:r>
              <a:rPr lang="en-US" sz="1200" b="1" i="0" u="none" baseline="0" dirty="0" smtClean="0"/>
              <a:t>.  The N.T. surely has the answers to my problems, but they must be gleaned from the answers given to churches and individuals of the first century!  This does </a:t>
            </a:r>
            <a:r>
              <a:rPr lang="en-US" sz="1200" b="1" i="0" u="sng" baseline="0" dirty="0" smtClean="0"/>
              <a:t>not</a:t>
            </a:r>
            <a:r>
              <a:rPr lang="en-US" sz="1200" b="1" i="0" u="none" baseline="0" dirty="0" smtClean="0"/>
              <a:t> diminish the relevancy of the Text, </a:t>
            </a:r>
            <a:r>
              <a:rPr lang="en-US" sz="1200" b="1" i="0" u="sng" baseline="0" dirty="0" smtClean="0"/>
              <a:t>1Pet.1:23-25</a:t>
            </a:r>
            <a:r>
              <a:rPr lang="en-US" sz="1200" b="1" i="0" u="none" baseline="0" dirty="0" smtClean="0"/>
              <a:t>.  But, it does demand that we first understand the relevancy of the Text to those to whom it was originally penned! </a:t>
            </a:r>
            <a:endParaRPr lang="en-US" sz="1200" b="1" dirty="0" smtClean="0"/>
          </a:p>
          <a:p>
            <a:pPr marL="0" marR="0" lvl="0" indent="-457200" algn="l" defTabSz="457200" rtl="0" eaLnBrk="1" fontAlgn="auto" latinLnBrk="0" hangingPunct="1">
              <a:lnSpc>
                <a:spcPct val="100000"/>
              </a:lnSpc>
              <a:spcBef>
                <a:spcPts val="0"/>
              </a:spcBef>
              <a:spcAft>
                <a:spcPts val="600"/>
              </a:spcAft>
              <a:buClrTx/>
              <a:buSzTx/>
              <a:buFontTx/>
              <a:buNone/>
              <a:tabLst/>
              <a:defRPr/>
            </a:pPr>
            <a:endParaRPr lang="en-US" sz="2400" b="1" i="1" u="none"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6</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600"/>
              </a:spcAft>
              <a:buClrTx/>
              <a:buSzTx/>
              <a:buFontTx/>
              <a:buNone/>
              <a:tabLst/>
              <a:defRPr/>
            </a:pPr>
            <a:r>
              <a:rPr lang="en-US" sz="1200" b="1" i="0" u="none" baseline="0" dirty="0" smtClean="0"/>
              <a:t>The Greek word here for </a:t>
            </a:r>
            <a:r>
              <a:rPr lang="en-US" sz="1200" b="1" i="1" u="none" baseline="0" dirty="0" smtClean="0"/>
              <a:t>“hate” </a:t>
            </a:r>
            <a:r>
              <a:rPr lang="en-US" sz="1200" b="1" i="0" u="none" baseline="0" dirty="0" smtClean="0"/>
              <a:t>is </a:t>
            </a:r>
            <a:r>
              <a:rPr lang="en-US" sz="1200" b="1" i="1" u="none" baseline="0" dirty="0" err="1" smtClean="0"/>
              <a:t>miseo</a:t>
            </a:r>
            <a:r>
              <a:rPr lang="en-US" sz="1200" b="1" i="1" u="none" baseline="0" dirty="0" smtClean="0"/>
              <a:t>, </a:t>
            </a:r>
            <a:r>
              <a:rPr lang="en-US" sz="1200" b="1" i="0" u="none" baseline="0" dirty="0" smtClean="0"/>
              <a:t>and means “to love less”- not to bear ill-will or animosity.</a:t>
            </a:r>
          </a:p>
          <a:p>
            <a:pPr marL="0" marR="0" lvl="1" indent="0" algn="l" defTabSz="457200" rtl="0" eaLnBrk="1" fontAlgn="auto" latinLnBrk="0" hangingPunct="1">
              <a:lnSpc>
                <a:spcPct val="100000"/>
              </a:lnSpc>
              <a:spcBef>
                <a:spcPts val="0"/>
              </a:spcBef>
              <a:spcAft>
                <a:spcPts val="600"/>
              </a:spcAft>
              <a:buClrTx/>
              <a:buSzTx/>
              <a:buFontTx/>
              <a:buNone/>
              <a:tabLst/>
              <a:defRPr/>
            </a:pPr>
            <a:r>
              <a:rPr lang="en-US" sz="1200" b="1" i="0" u="sng" baseline="0" dirty="0" smtClean="0"/>
              <a:t>Luke 13:32</a:t>
            </a:r>
            <a:r>
              <a:rPr lang="en-US" sz="1200" b="1" i="0" u="none" baseline="0" dirty="0" smtClean="0"/>
              <a:t>, it was much more than </a:t>
            </a:r>
            <a:r>
              <a:rPr lang="en-US" sz="1200" b="1" i="1" u="none" baseline="0" dirty="0" smtClean="0"/>
              <a:t>“three days” </a:t>
            </a:r>
            <a:r>
              <a:rPr lang="en-US" sz="1200" b="1" i="0" u="none" baseline="0" dirty="0" smtClean="0"/>
              <a:t>until Jesus’ mission was complete, and Him calling Herod a “fox” was a good contextual indicator that figurative language is being employed;  </a:t>
            </a:r>
            <a:r>
              <a:rPr lang="en-US" sz="1200" b="1" i="0" u="sng" baseline="0" dirty="0" smtClean="0"/>
              <a:t>Luke 9:60</a:t>
            </a:r>
            <a:r>
              <a:rPr lang="en-US" sz="1200" b="1" i="0" u="none" baseline="0" dirty="0" smtClean="0"/>
              <a:t>- </a:t>
            </a:r>
            <a:r>
              <a:rPr lang="en-US" sz="1200" b="1" i="0" u="none" baseline="0" dirty="0" smtClean="0"/>
              <a:t>it is literally impossible for </a:t>
            </a:r>
            <a:r>
              <a:rPr lang="en-US" sz="1200" b="1" i="1" u="none" baseline="0" dirty="0" smtClean="0"/>
              <a:t>dead </a:t>
            </a:r>
            <a:r>
              <a:rPr lang="en-US" sz="1200" b="1" i="0" u="none" baseline="0" dirty="0" smtClean="0"/>
              <a:t>to bury </a:t>
            </a:r>
            <a:r>
              <a:rPr lang="en-US" sz="1200" b="1" i="1" u="none" baseline="0" dirty="0" smtClean="0"/>
              <a:t>dead;  </a:t>
            </a:r>
            <a:r>
              <a:rPr lang="en-US" sz="1200" b="1" i="0" u="sng" baseline="0" dirty="0" smtClean="0"/>
              <a:t>John 11:25,26</a:t>
            </a:r>
            <a:r>
              <a:rPr lang="en-US" sz="1200" b="1" i="0" u="none" baseline="0" dirty="0" smtClean="0"/>
              <a:t>- </a:t>
            </a:r>
            <a:r>
              <a:rPr lang="en-US" sz="1200" b="1" i="1" u="none" baseline="0" dirty="0" smtClean="0"/>
              <a:t>believers </a:t>
            </a:r>
            <a:r>
              <a:rPr lang="en-US" sz="1200" b="1" i="0" u="none" baseline="0" dirty="0" smtClean="0"/>
              <a:t>die too, and </a:t>
            </a:r>
            <a:r>
              <a:rPr lang="en-US" sz="1200" b="1" i="0" u="sng" baseline="0" dirty="0" smtClean="0"/>
              <a:t>v.25</a:t>
            </a:r>
            <a:r>
              <a:rPr lang="en-US" sz="1200" b="1" i="0" u="none" baseline="0" dirty="0" smtClean="0"/>
              <a:t> says so; </a:t>
            </a:r>
            <a:r>
              <a:rPr lang="en-US" sz="1200" b="1" i="0" u="sng" baseline="0" dirty="0" smtClean="0"/>
              <a:t>Gal.4:24</a:t>
            </a:r>
            <a:r>
              <a:rPr lang="en-US" sz="1200" b="1" i="0" u="none" baseline="0" dirty="0" smtClean="0"/>
              <a:t>- Paul tells his audience “this is an allegory”;  </a:t>
            </a:r>
            <a:r>
              <a:rPr lang="en-US" sz="1200" b="1" i="0" u="sng" baseline="0" dirty="0" smtClean="0"/>
              <a:t>1Cor.3:2</a:t>
            </a:r>
            <a:r>
              <a:rPr lang="en-US" sz="1200" b="1" i="0" u="none" baseline="0" dirty="0" smtClean="0"/>
              <a:t> and </a:t>
            </a:r>
            <a:r>
              <a:rPr lang="en-US" sz="1200" b="1" i="0" u="sng" baseline="0" dirty="0" smtClean="0"/>
              <a:t>Matt.5:29-30</a:t>
            </a:r>
            <a:r>
              <a:rPr lang="en-US" sz="1200" b="1" i="0" u="none" baseline="0" dirty="0" smtClean="0"/>
              <a:t>- Paul did not literally give the Corinthians </a:t>
            </a:r>
            <a:r>
              <a:rPr lang="en-US" sz="1200" b="1" i="1" u="none" baseline="0" dirty="0" smtClean="0"/>
              <a:t>“milk”</a:t>
            </a:r>
            <a:r>
              <a:rPr lang="en-US" sz="1200" b="1" i="0" u="none" baseline="0" dirty="0" smtClean="0"/>
              <a:t> but elemental spiritual doctrine/teaching, and Jesus is not advocating </a:t>
            </a:r>
            <a:r>
              <a:rPr lang="en-US" sz="1200" b="1" i="1" u="none" baseline="0" dirty="0" smtClean="0"/>
              <a:t>self-mutilation </a:t>
            </a:r>
            <a:r>
              <a:rPr lang="en-US" sz="1200" b="1" i="0" u="none" baseline="0" dirty="0" smtClean="0"/>
              <a:t>but </a:t>
            </a:r>
            <a:r>
              <a:rPr lang="en-US" sz="1200" b="1" i="1" u="none" baseline="0" dirty="0" smtClean="0"/>
              <a:t>self-control! </a:t>
            </a:r>
            <a:endParaRPr lang="en-US" sz="1200" b="1" i="0" u="sng"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7</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endParaRPr lang="en-US" sz="2400" b="1" i="0" u="sng"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8</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endParaRPr lang="en-US" sz="2400" b="1" i="0" u="sng"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9</a:t>
            </a:fld>
            <a:endParaRPr lang="en-US"/>
          </a:p>
        </p:txBody>
      </p:sp>
    </p:spTree>
    <p:extLst>
      <p:ext uri="{BB962C8B-B14F-4D97-AF65-F5344CB8AC3E}">
        <p14:creationId xmlns:p14="http://schemas.microsoft.com/office/powerpoint/2010/main" val="1973279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2/19/17</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2/19/17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2/19/17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2/19/17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2/19/17</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2/19/17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2/19/17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2/19/17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2/19/17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2/19/17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2/19/17</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2/19/17</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2/19/17</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2/19/17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2/19/17</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42621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Bible</a:t>
            </a:r>
            <a:endParaRPr lang="en-US" sz="4400" b="1" dirty="0"/>
          </a:p>
        </p:txBody>
      </p:sp>
      <p:sp>
        <p:nvSpPr>
          <p:cNvPr id="3" name="Content Placeholder 2"/>
          <p:cNvSpPr>
            <a:spLocks noGrp="1"/>
          </p:cNvSpPr>
          <p:nvPr>
            <p:ph idx="1"/>
          </p:nvPr>
        </p:nvSpPr>
        <p:spPr>
          <a:xfrm>
            <a:off x="457199" y="2209800"/>
            <a:ext cx="8387261" cy="4459503"/>
          </a:xfrm>
          <a:solidFill>
            <a:schemeClr val="bg2"/>
          </a:solidFill>
        </p:spPr>
        <p:txBody>
          <a:bodyPr>
            <a:normAutofit/>
          </a:bodyPr>
          <a:lstStyle/>
          <a:p>
            <a:pPr marL="0" indent="0">
              <a:buNone/>
            </a:pPr>
            <a:r>
              <a:rPr lang="en-US" sz="2800" b="1" dirty="0" smtClean="0">
                <a:solidFill>
                  <a:srgbClr val="990000"/>
                </a:solidFill>
              </a:rPr>
              <a:t>Conclusion:</a:t>
            </a:r>
          </a:p>
          <a:p>
            <a:pPr lvl="1">
              <a:buClr>
                <a:schemeClr val="accent1"/>
              </a:buClr>
            </a:pPr>
            <a:r>
              <a:rPr lang="en-US" sz="2400" b="1" dirty="0"/>
              <a:t>P</a:t>
            </a:r>
            <a:r>
              <a:rPr lang="en-US" sz="2400" b="1" dirty="0" smtClean="0"/>
              <a:t>lease </a:t>
            </a:r>
            <a:r>
              <a:rPr lang="en-US" sz="2400" b="1" dirty="0" smtClean="0"/>
              <a:t>know that God provided His Will in words that we can, and should, correctly </a:t>
            </a:r>
            <a:r>
              <a:rPr lang="en-US" sz="2400" b="1" dirty="0" smtClean="0">
                <a:solidFill>
                  <a:srgbClr val="990000"/>
                </a:solidFill>
              </a:rPr>
              <a:t>interpret</a:t>
            </a:r>
            <a:r>
              <a:rPr lang="en-US" sz="2400" b="1" dirty="0" smtClean="0"/>
              <a:t>, </a:t>
            </a:r>
            <a:r>
              <a:rPr lang="en-US" sz="2400" b="1" dirty="0" smtClean="0">
                <a:solidFill>
                  <a:srgbClr val="990000"/>
                </a:solidFill>
              </a:rPr>
              <a:t>understand</a:t>
            </a:r>
            <a:r>
              <a:rPr lang="en-US" sz="2400" b="1" dirty="0" smtClean="0"/>
              <a:t>, and </a:t>
            </a:r>
            <a:r>
              <a:rPr lang="en-US" sz="2400" b="1" dirty="0" smtClean="0">
                <a:solidFill>
                  <a:srgbClr val="990000"/>
                </a:solidFill>
              </a:rPr>
              <a:t>apply</a:t>
            </a:r>
            <a:r>
              <a:rPr lang="en-US" sz="2400" b="1" dirty="0" smtClean="0"/>
              <a:t>.  </a:t>
            </a:r>
          </a:p>
          <a:p>
            <a:pPr lvl="1">
              <a:buClr>
                <a:schemeClr val="accent1"/>
              </a:buClr>
            </a:pPr>
            <a:r>
              <a:rPr lang="en-US" sz="2400" b="1" dirty="0" smtClean="0"/>
              <a:t>These words are </a:t>
            </a:r>
            <a:r>
              <a:rPr lang="en-US" sz="2400" b="1" i="1" dirty="0" smtClean="0">
                <a:solidFill>
                  <a:srgbClr val="990000"/>
                </a:solidFill>
              </a:rPr>
              <a:t>living</a:t>
            </a:r>
            <a:r>
              <a:rPr lang="en-US" sz="2400" b="1" i="1" dirty="0" smtClean="0"/>
              <a:t>, </a:t>
            </a:r>
            <a:r>
              <a:rPr lang="en-US" sz="2400" b="1" i="1" dirty="0" smtClean="0">
                <a:solidFill>
                  <a:srgbClr val="990000"/>
                </a:solidFill>
              </a:rPr>
              <a:t>active</a:t>
            </a:r>
            <a:r>
              <a:rPr lang="en-US" sz="2400" b="1" i="1" dirty="0" smtClean="0"/>
              <a:t>, </a:t>
            </a:r>
            <a:r>
              <a:rPr lang="en-US" sz="2400" b="1" dirty="0" smtClean="0"/>
              <a:t>and </a:t>
            </a:r>
            <a:r>
              <a:rPr lang="en-US" sz="2400" b="1" i="1" dirty="0" smtClean="0">
                <a:solidFill>
                  <a:srgbClr val="990000"/>
                </a:solidFill>
              </a:rPr>
              <a:t>divisive</a:t>
            </a:r>
            <a:r>
              <a:rPr lang="en-US" sz="2400" b="1" i="1" dirty="0" smtClean="0"/>
              <a:t> </a:t>
            </a:r>
            <a:r>
              <a:rPr lang="en-US" sz="2400" b="1" dirty="0" smtClean="0"/>
              <a:t>(even between </a:t>
            </a:r>
            <a:r>
              <a:rPr lang="en-US" sz="2400" b="1" i="1" dirty="0" smtClean="0"/>
              <a:t>thoughts </a:t>
            </a:r>
            <a:r>
              <a:rPr lang="en-US" sz="2400" b="1" dirty="0" smtClean="0"/>
              <a:t>and </a:t>
            </a:r>
            <a:r>
              <a:rPr lang="en-US" sz="2400" b="1" i="1" dirty="0" smtClean="0"/>
              <a:t>intentions</a:t>
            </a:r>
            <a:r>
              <a:rPr lang="en-US" sz="2400" b="1" dirty="0" smtClean="0"/>
              <a:t>)</a:t>
            </a:r>
            <a:r>
              <a:rPr lang="en-US" sz="2400" b="1" i="1" dirty="0" smtClean="0"/>
              <a:t>, </a:t>
            </a:r>
            <a:r>
              <a:rPr lang="en-US" sz="2400" b="1" u="sng" dirty="0" smtClean="0">
                <a:solidFill>
                  <a:srgbClr val="990000"/>
                </a:solidFill>
              </a:rPr>
              <a:t>Heb.4:12</a:t>
            </a:r>
            <a:r>
              <a:rPr lang="en-US" sz="2400" b="1" dirty="0" smtClean="0"/>
              <a:t>.</a:t>
            </a:r>
          </a:p>
          <a:p>
            <a:pPr lvl="1">
              <a:buClr>
                <a:schemeClr val="accent1"/>
              </a:buClr>
            </a:pPr>
            <a:r>
              <a:rPr lang="en-US" sz="2400" b="1" dirty="0" smtClean="0"/>
              <a:t>So, </a:t>
            </a:r>
            <a:r>
              <a:rPr lang="en-US" sz="2400" b="1" dirty="0" smtClean="0">
                <a:solidFill>
                  <a:srgbClr val="990000"/>
                </a:solidFill>
              </a:rPr>
              <a:t>“Get the Big Picture,” </a:t>
            </a:r>
            <a:r>
              <a:rPr lang="en-US" sz="2400" b="1" dirty="0" smtClean="0"/>
              <a:t>know that the Bible was written </a:t>
            </a:r>
            <a:r>
              <a:rPr lang="en-US" sz="2400" b="1" dirty="0" smtClean="0">
                <a:solidFill>
                  <a:srgbClr val="990000"/>
                </a:solidFill>
              </a:rPr>
              <a:t>“For </a:t>
            </a:r>
            <a:r>
              <a:rPr lang="en-US" sz="2400" b="1" dirty="0">
                <a:solidFill>
                  <a:srgbClr val="990000"/>
                </a:solidFill>
              </a:rPr>
              <a:t>U</a:t>
            </a:r>
            <a:r>
              <a:rPr lang="en-US" sz="2400" b="1" dirty="0" smtClean="0">
                <a:solidFill>
                  <a:srgbClr val="990000"/>
                </a:solidFill>
              </a:rPr>
              <a:t>s</a:t>
            </a:r>
            <a:r>
              <a:rPr lang="en-US" sz="2400" b="1" dirty="0" smtClean="0">
                <a:solidFill>
                  <a:srgbClr val="990000"/>
                </a:solidFill>
              </a:rPr>
              <a:t>” but </a:t>
            </a:r>
            <a:r>
              <a:rPr lang="en-US" sz="2400" b="1" dirty="0" smtClean="0">
                <a:solidFill>
                  <a:srgbClr val="990000"/>
                </a:solidFill>
              </a:rPr>
              <a:t>not directly “</a:t>
            </a:r>
            <a:r>
              <a:rPr lang="en-US" sz="2400" b="1" dirty="0">
                <a:solidFill>
                  <a:srgbClr val="990000"/>
                </a:solidFill>
              </a:rPr>
              <a:t>T</a:t>
            </a:r>
            <a:r>
              <a:rPr lang="en-US" sz="2400" b="1" dirty="0" smtClean="0">
                <a:solidFill>
                  <a:srgbClr val="990000"/>
                </a:solidFill>
              </a:rPr>
              <a:t>o </a:t>
            </a:r>
            <a:r>
              <a:rPr lang="en-US" sz="2400" b="1" dirty="0">
                <a:solidFill>
                  <a:srgbClr val="990000"/>
                </a:solidFill>
              </a:rPr>
              <a:t>U</a:t>
            </a:r>
            <a:r>
              <a:rPr lang="en-US" sz="2400" b="1" dirty="0" smtClean="0">
                <a:solidFill>
                  <a:srgbClr val="990000"/>
                </a:solidFill>
              </a:rPr>
              <a:t>s</a:t>
            </a:r>
            <a:r>
              <a:rPr lang="en-US" sz="2400" b="1" dirty="0" smtClean="0">
                <a:solidFill>
                  <a:srgbClr val="990000"/>
                </a:solidFill>
              </a:rPr>
              <a:t>,” </a:t>
            </a:r>
            <a:r>
              <a:rPr lang="en-US" sz="2400" b="1" dirty="0" smtClean="0">
                <a:solidFill>
                  <a:schemeClr val="tx1"/>
                </a:solidFill>
              </a:rPr>
              <a:t>remember to </a:t>
            </a:r>
            <a:r>
              <a:rPr lang="en-US" sz="2400" b="1" dirty="0" smtClean="0">
                <a:solidFill>
                  <a:srgbClr val="990000"/>
                </a:solidFill>
              </a:rPr>
              <a:t>“</a:t>
            </a:r>
            <a:r>
              <a:rPr lang="en-US" sz="2400" b="1" dirty="0" smtClean="0">
                <a:solidFill>
                  <a:srgbClr val="990000"/>
                </a:solidFill>
              </a:rPr>
              <a:t>Get the Context,” </a:t>
            </a:r>
            <a:r>
              <a:rPr lang="en-US" sz="2400" b="1" dirty="0" smtClean="0"/>
              <a:t>and understand that </a:t>
            </a:r>
            <a:r>
              <a:rPr lang="en-US" sz="2400" b="1" dirty="0" smtClean="0">
                <a:solidFill>
                  <a:srgbClr val="990000"/>
                </a:solidFill>
              </a:rPr>
              <a:t>“It </a:t>
            </a:r>
            <a:r>
              <a:rPr lang="en-US" sz="2400" b="1" dirty="0" smtClean="0">
                <a:solidFill>
                  <a:srgbClr val="990000"/>
                </a:solidFill>
              </a:rPr>
              <a:t>is </a:t>
            </a:r>
            <a:r>
              <a:rPr lang="en-US" sz="2400" b="1" dirty="0" smtClean="0">
                <a:solidFill>
                  <a:srgbClr val="990000"/>
                </a:solidFill>
              </a:rPr>
              <a:t>Not </a:t>
            </a:r>
            <a:r>
              <a:rPr lang="en-US" sz="2400" b="1" dirty="0">
                <a:solidFill>
                  <a:srgbClr val="990000"/>
                </a:solidFill>
              </a:rPr>
              <a:t>A</a:t>
            </a:r>
            <a:r>
              <a:rPr lang="en-US" sz="2400" b="1" dirty="0" smtClean="0">
                <a:solidFill>
                  <a:srgbClr val="990000"/>
                </a:solidFill>
              </a:rPr>
              <a:t>ll</a:t>
            </a:r>
            <a:r>
              <a:rPr lang="en-US" sz="2400" b="1" dirty="0" smtClean="0">
                <a:solidFill>
                  <a:srgbClr val="990000"/>
                </a:solidFill>
              </a:rPr>
              <a:t>, but does contain, </a:t>
            </a:r>
            <a:r>
              <a:rPr lang="en-US" sz="2400" b="1" dirty="0" smtClean="0">
                <a:solidFill>
                  <a:srgbClr val="990000"/>
                </a:solidFill>
              </a:rPr>
              <a:t>Figurative </a:t>
            </a:r>
            <a:r>
              <a:rPr lang="en-US" sz="2400" b="1" dirty="0" smtClean="0">
                <a:solidFill>
                  <a:srgbClr val="990000"/>
                </a:solidFill>
              </a:rPr>
              <a:t>L</a:t>
            </a:r>
            <a:r>
              <a:rPr lang="en-US" sz="2400" b="1" dirty="0" smtClean="0">
                <a:solidFill>
                  <a:srgbClr val="990000"/>
                </a:solidFill>
              </a:rPr>
              <a:t>anguage,”</a:t>
            </a:r>
            <a:r>
              <a:rPr lang="en-US" sz="2400" b="1" dirty="0" smtClean="0"/>
              <a:t> </a:t>
            </a:r>
            <a:r>
              <a:rPr lang="en-US" sz="2400" b="1" dirty="0" smtClean="0"/>
              <a:t>and get busy! </a:t>
            </a:r>
            <a:r>
              <a:rPr lang="en-US" sz="2400" b="1" dirty="0" smtClean="0"/>
              <a:t>  It </a:t>
            </a:r>
            <a:r>
              <a:rPr lang="en-US" sz="2400" b="1" i="1" dirty="0" smtClean="0"/>
              <a:t>does </a:t>
            </a:r>
            <a:r>
              <a:rPr lang="en-US" sz="2400" b="1" dirty="0" smtClean="0"/>
              <a:t>take some effort, but you can do it!</a:t>
            </a:r>
            <a:endParaRPr lang="en-US" sz="2400" b="1" dirty="0" smtClean="0"/>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223546091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524882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4208928"/>
            <a:ext cx="5458968" cy="1467961"/>
          </a:xfrm>
        </p:spPr>
        <p:txBody>
          <a:bodyPr>
            <a:noAutofit/>
          </a:bodyPr>
          <a:lstStyle/>
          <a:p>
            <a:pPr algn="ctr"/>
            <a:r>
              <a:rPr lang="en-US" sz="4000" b="1" dirty="0" smtClean="0"/>
              <a:t>How to Understand the Bible</a:t>
            </a:r>
            <a:endParaRPr lang="en-US" sz="4000" b="1" dirty="0"/>
          </a:p>
        </p:txBody>
      </p:sp>
      <p:sp>
        <p:nvSpPr>
          <p:cNvPr id="3" name="Subtitle 2"/>
          <p:cNvSpPr>
            <a:spLocks noGrp="1"/>
          </p:cNvSpPr>
          <p:nvPr>
            <p:ph type="subTitle" idx="1"/>
          </p:nvPr>
        </p:nvSpPr>
        <p:spPr>
          <a:xfrm>
            <a:off x="576747" y="389508"/>
            <a:ext cx="2484797" cy="6171797"/>
          </a:xfrm>
        </p:spPr>
        <p:txBody>
          <a:bodyPr>
            <a:normAutofit lnSpcReduction="10000"/>
          </a:bodyPr>
          <a:lstStyle/>
          <a:p>
            <a:pPr>
              <a:spcAft>
                <a:spcPts val="1800"/>
              </a:spcAft>
            </a:pPr>
            <a:r>
              <a:rPr lang="en-US" sz="2000" b="1" dirty="0" smtClean="0"/>
              <a:t>How many of us have tried to read through the Bible only to become frustrated </a:t>
            </a:r>
            <a:r>
              <a:rPr lang="en-US" sz="2000" dirty="0" smtClean="0"/>
              <a:t>(usually at about the book of Numbers- all those genealogies and </a:t>
            </a:r>
            <a:r>
              <a:rPr lang="en-US" sz="2000" i="1" dirty="0" smtClean="0"/>
              <a:t>“</a:t>
            </a:r>
            <a:r>
              <a:rPr lang="en-US" sz="2000" i="1" dirty="0" err="1" smtClean="0"/>
              <a:t>begats</a:t>
            </a:r>
            <a:r>
              <a:rPr lang="en-US" sz="2000" i="1" dirty="0" smtClean="0"/>
              <a:t>” </a:t>
            </a:r>
            <a:r>
              <a:rPr lang="en-US" sz="2000" dirty="0" smtClean="0"/>
              <a:t>typically get us!) </a:t>
            </a:r>
            <a:r>
              <a:rPr lang="en-US" sz="2000" b="1" dirty="0" smtClean="0"/>
              <a:t>and give up?</a:t>
            </a:r>
          </a:p>
          <a:p>
            <a:pPr>
              <a:spcAft>
                <a:spcPts val="1800"/>
              </a:spcAft>
            </a:pPr>
            <a:r>
              <a:rPr lang="en-US" sz="2000" b="1" dirty="0" smtClean="0"/>
              <a:t>Perhaps at least part of the problem is that we don’t really know how to understand the Bible.</a:t>
            </a:r>
          </a:p>
          <a:p>
            <a:pPr>
              <a:spcAft>
                <a:spcPts val="1800"/>
              </a:spcAft>
            </a:pPr>
            <a:r>
              <a:rPr lang="en-US" sz="2000" b="1" dirty="0" smtClean="0"/>
              <a:t>So, let’s see if we can learn…</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0401" y="389508"/>
            <a:ext cx="3188930" cy="3654615"/>
          </a:xfrm>
          <a:prstGeom prst="rect">
            <a:avLst/>
          </a:prstGeom>
        </p:spPr>
      </p:pic>
    </p:spTree>
    <p:extLst>
      <p:ext uri="{BB962C8B-B14F-4D97-AF65-F5344CB8AC3E}">
        <p14:creationId xmlns:p14="http://schemas.microsoft.com/office/powerpoint/2010/main" val="62879845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par>
                          <p:cTn id="18" fill="hold">
                            <p:stCondLst>
                              <p:cond delay="2000"/>
                            </p:stCondLst>
                            <p:childTnLst>
                              <p:par>
                                <p:cTn id="19" presetID="12" presetClass="entr" presetSubtype="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2000"/>
                                        <p:tgtEl>
                                          <p:spTgt spid="2"/>
                                        </p:tgtEl>
                                        <p:attrNameLst>
                                          <p:attrName>ppt_y</p:attrName>
                                        </p:attrNameLst>
                                      </p:cBhvr>
                                      <p:tavLst>
                                        <p:tav tm="0">
                                          <p:val>
                                            <p:strVal val="#ppt_y-#ppt_h*1.125000"/>
                                          </p:val>
                                        </p:tav>
                                        <p:tav tm="100000">
                                          <p:val>
                                            <p:strVal val="#ppt_y"/>
                                          </p:val>
                                        </p:tav>
                                      </p:tavLst>
                                    </p:anim>
                                    <p:animEffect transition="in" filter="wipe(down)">
                                      <p:cBhvr>
                                        <p:cTn id="2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a:t>
            </a:r>
            <a:r>
              <a:rPr lang="en-US" sz="4400" b="1" dirty="0" smtClean="0"/>
              <a:t>Bible (review)</a:t>
            </a:r>
            <a:endParaRPr lang="en-US" sz="4400" b="1" dirty="0"/>
          </a:p>
        </p:txBody>
      </p:sp>
      <p:sp>
        <p:nvSpPr>
          <p:cNvPr id="3" name="Content Placeholder 2"/>
          <p:cNvSpPr>
            <a:spLocks noGrp="1"/>
          </p:cNvSpPr>
          <p:nvPr>
            <p:ph idx="1"/>
          </p:nvPr>
        </p:nvSpPr>
        <p:spPr>
          <a:xfrm>
            <a:off x="457199" y="2209800"/>
            <a:ext cx="8387261" cy="3916363"/>
          </a:xfrm>
          <a:solidFill>
            <a:schemeClr val="bg2"/>
          </a:solidFill>
        </p:spPr>
        <p:txBody>
          <a:bodyPr>
            <a:normAutofit lnSpcReduction="10000"/>
          </a:bodyPr>
          <a:lstStyle/>
          <a:p>
            <a:pPr marL="0" indent="0">
              <a:buNone/>
            </a:pPr>
            <a:r>
              <a:rPr lang="en-US" sz="2800" b="1" dirty="0" smtClean="0">
                <a:solidFill>
                  <a:srgbClr val="990000"/>
                </a:solidFill>
              </a:rPr>
              <a:t>#1- Get the “Big” Picture first. </a:t>
            </a:r>
          </a:p>
          <a:p>
            <a:pPr lvl="1">
              <a:buClr>
                <a:schemeClr val="accent1"/>
              </a:buClr>
            </a:pPr>
            <a:r>
              <a:rPr lang="en-US" sz="2400" b="1" dirty="0" smtClean="0"/>
              <a:t>The problem of </a:t>
            </a:r>
            <a:r>
              <a:rPr lang="en-US" sz="2400" b="1" dirty="0" smtClean="0">
                <a:solidFill>
                  <a:schemeClr val="accent1"/>
                </a:solidFill>
              </a:rPr>
              <a:t>“Picture Window” know</a:t>
            </a:r>
            <a:r>
              <a:rPr lang="en-US" sz="2400" b="1" dirty="0" smtClean="0">
                <a:solidFill>
                  <a:srgbClr val="990000"/>
                </a:solidFill>
              </a:rPr>
              <a:t>ledge-</a:t>
            </a:r>
          </a:p>
          <a:p>
            <a:pPr lvl="1">
              <a:buClr>
                <a:schemeClr val="accent1"/>
              </a:buClr>
            </a:pPr>
            <a:r>
              <a:rPr lang="en-US" sz="2400" b="1" dirty="0" smtClean="0"/>
              <a:t>Not seeing “between the windows” produces </a:t>
            </a:r>
            <a:r>
              <a:rPr lang="en-US" sz="2400" b="1" dirty="0" smtClean="0">
                <a:solidFill>
                  <a:srgbClr val="990000"/>
                </a:solidFill>
              </a:rPr>
              <a:t>disconnection</a:t>
            </a:r>
            <a:r>
              <a:rPr lang="en-US" sz="2400" b="1" dirty="0" smtClean="0"/>
              <a:t>…</a:t>
            </a:r>
          </a:p>
          <a:p>
            <a:pPr lvl="1">
              <a:buClr>
                <a:schemeClr val="accent1"/>
              </a:buClr>
            </a:pPr>
            <a:r>
              <a:rPr lang="en-US" sz="2400" b="1" dirty="0" smtClean="0"/>
              <a:t>This disconnection, in turn, produces </a:t>
            </a:r>
            <a:r>
              <a:rPr lang="en-US" sz="2400" b="1" dirty="0" smtClean="0">
                <a:solidFill>
                  <a:srgbClr val="990000"/>
                </a:solidFill>
              </a:rPr>
              <a:t>confusion</a:t>
            </a:r>
            <a:r>
              <a:rPr lang="en-US" sz="2400" b="1" dirty="0" smtClean="0"/>
              <a:t> and </a:t>
            </a:r>
            <a:r>
              <a:rPr lang="en-US" sz="2400" b="1" dirty="0" smtClean="0">
                <a:solidFill>
                  <a:srgbClr val="990000"/>
                </a:solidFill>
              </a:rPr>
              <a:t>frustration</a:t>
            </a:r>
            <a:r>
              <a:rPr lang="en-US" sz="2400" b="1" dirty="0" smtClean="0"/>
              <a:t>…</a:t>
            </a:r>
          </a:p>
          <a:p>
            <a:pPr lvl="1">
              <a:buClr>
                <a:schemeClr val="accent1"/>
              </a:buClr>
            </a:pPr>
            <a:r>
              <a:rPr lang="en-US" sz="2400" b="1" dirty="0" smtClean="0"/>
              <a:t>Confusion and frustration causes us to decide that </a:t>
            </a:r>
            <a:r>
              <a:rPr lang="en-US" sz="2400" b="1" dirty="0" smtClean="0">
                <a:solidFill>
                  <a:srgbClr val="990000"/>
                </a:solidFill>
              </a:rPr>
              <a:t>we can’t understand the Bible</a:t>
            </a:r>
            <a:r>
              <a:rPr lang="en-US" sz="2400" b="1" dirty="0" smtClean="0"/>
              <a:t>, or even worse, that </a:t>
            </a:r>
            <a:r>
              <a:rPr lang="en-US" sz="2400" b="1" dirty="0" smtClean="0">
                <a:solidFill>
                  <a:srgbClr val="990000"/>
                </a:solidFill>
              </a:rPr>
              <a:t>nobody can</a:t>
            </a:r>
            <a:r>
              <a:rPr lang="en-US" sz="2400" b="1" dirty="0" smtClean="0"/>
              <a:t>… </a:t>
            </a:r>
          </a:p>
          <a:p>
            <a:pPr lvl="1">
              <a:buClr>
                <a:schemeClr val="accent1"/>
              </a:buClr>
            </a:pPr>
            <a:r>
              <a:rPr lang="en-US" sz="2400" b="1" dirty="0" smtClean="0"/>
              <a:t>And then we </a:t>
            </a:r>
            <a:r>
              <a:rPr lang="en-US" sz="2400" b="1" dirty="0" smtClean="0">
                <a:solidFill>
                  <a:srgbClr val="990000"/>
                </a:solidFill>
              </a:rPr>
              <a:t>quit </a:t>
            </a:r>
            <a:r>
              <a:rPr lang="en-US" sz="2400" b="1" dirty="0" smtClean="0"/>
              <a:t>even trying to do so! </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292024276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a:t>
            </a:r>
            <a:r>
              <a:rPr lang="en-US" sz="4400" b="1" dirty="0" smtClean="0"/>
              <a:t>Bible (review)</a:t>
            </a:r>
            <a:endParaRPr lang="en-US" sz="4400" b="1" dirty="0"/>
          </a:p>
        </p:txBody>
      </p:sp>
      <p:sp>
        <p:nvSpPr>
          <p:cNvPr id="3" name="Content Placeholder 2"/>
          <p:cNvSpPr>
            <a:spLocks noGrp="1"/>
          </p:cNvSpPr>
          <p:nvPr>
            <p:ph idx="1"/>
          </p:nvPr>
        </p:nvSpPr>
        <p:spPr>
          <a:xfrm>
            <a:off x="457199" y="2209800"/>
            <a:ext cx="8387261" cy="3916363"/>
          </a:xfrm>
          <a:solidFill>
            <a:schemeClr val="bg2"/>
          </a:solidFill>
        </p:spPr>
        <p:txBody>
          <a:bodyPr>
            <a:normAutofit lnSpcReduction="10000"/>
          </a:bodyPr>
          <a:lstStyle/>
          <a:p>
            <a:pPr marL="0" indent="0">
              <a:buNone/>
            </a:pPr>
            <a:r>
              <a:rPr lang="en-US" sz="2800" b="1" dirty="0" smtClean="0">
                <a:solidFill>
                  <a:srgbClr val="990000"/>
                </a:solidFill>
              </a:rPr>
              <a:t>#1- Get the “Big” Picture first. </a:t>
            </a:r>
          </a:p>
          <a:p>
            <a:pPr lvl="1">
              <a:buClr>
                <a:schemeClr val="accent1"/>
              </a:buClr>
            </a:pPr>
            <a:r>
              <a:rPr lang="en-US" sz="2400" b="1" dirty="0" smtClean="0"/>
              <a:t>How?</a:t>
            </a:r>
          </a:p>
          <a:p>
            <a:pPr lvl="1">
              <a:buClr>
                <a:schemeClr val="accent1"/>
              </a:buClr>
            </a:pPr>
            <a:r>
              <a:rPr lang="en-US" sz="2400" b="1" dirty="0" smtClean="0"/>
              <a:t>Read the “last page” first (not literally, but the N.T.), </a:t>
            </a:r>
            <a:r>
              <a:rPr lang="en-US" sz="2400" b="1" u="sng" dirty="0" smtClean="0">
                <a:solidFill>
                  <a:schemeClr val="accent1"/>
                </a:solidFill>
              </a:rPr>
              <a:t>Eph.3:1-6</a:t>
            </a:r>
            <a:r>
              <a:rPr lang="en-US" sz="2400" b="1" dirty="0" smtClean="0">
                <a:solidFill>
                  <a:schemeClr val="tx1"/>
                </a:solidFill>
              </a:rPr>
              <a:t>.</a:t>
            </a:r>
          </a:p>
          <a:p>
            <a:pPr lvl="1">
              <a:buClr>
                <a:schemeClr val="accent1"/>
              </a:buClr>
            </a:pPr>
            <a:r>
              <a:rPr lang="en-US" sz="2400" b="1" dirty="0" smtClean="0"/>
              <a:t>If you know where the story is going, it’s easier to follow, </a:t>
            </a:r>
            <a:r>
              <a:rPr lang="en-US" sz="2400" b="1" u="sng" dirty="0" smtClean="0">
                <a:solidFill>
                  <a:srgbClr val="990000"/>
                </a:solidFill>
              </a:rPr>
              <a:t>cp. 1Pet.1:10-12</a:t>
            </a:r>
            <a:r>
              <a:rPr lang="en-US" sz="2400" b="1" dirty="0" smtClean="0"/>
              <a:t>. </a:t>
            </a:r>
          </a:p>
          <a:p>
            <a:pPr lvl="1">
              <a:buClr>
                <a:schemeClr val="accent1"/>
              </a:buClr>
            </a:pPr>
            <a:r>
              <a:rPr lang="en-US" sz="2400" b="1" dirty="0" smtClean="0"/>
              <a:t>Eternal salvation through Jesus Christ is that </a:t>
            </a:r>
            <a:r>
              <a:rPr lang="en-US" sz="2400" b="1" i="1" dirty="0" smtClean="0">
                <a:solidFill>
                  <a:schemeClr val="accent1"/>
                </a:solidFill>
              </a:rPr>
              <a:t>single</a:t>
            </a:r>
            <a:r>
              <a:rPr lang="en-US" sz="2400" b="1" dirty="0" smtClean="0">
                <a:solidFill>
                  <a:schemeClr val="accent1"/>
                </a:solidFill>
              </a:rPr>
              <a:t> </a:t>
            </a:r>
            <a:r>
              <a:rPr lang="en-US" sz="2400" b="1" i="1" dirty="0" smtClean="0">
                <a:solidFill>
                  <a:schemeClr val="accent1"/>
                </a:solidFill>
              </a:rPr>
              <a:t>thread</a:t>
            </a:r>
            <a:r>
              <a:rPr lang="en-US" sz="2400" b="1" dirty="0" smtClean="0"/>
              <a:t> that runs from </a:t>
            </a:r>
            <a:r>
              <a:rPr lang="en-US" sz="2400" b="1" u="sng" dirty="0" smtClean="0">
                <a:solidFill>
                  <a:schemeClr val="accent1"/>
                </a:solidFill>
              </a:rPr>
              <a:t>Gen.1:1</a:t>
            </a:r>
            <a:r>
              <a:rPr lang="en-US" sz="2400" b="1" dirty="0" smtClean="0"/>
              <a:t> to </a:t>
            </a:r>
            <a:r>
              <a:rPr lang="en-US" sz="2400" b="1" u="sng" dirty="0" smtClean="0">
                <a:solidFill>
                  <a:srgbClr val="990000"/>
                </a:solidFill>
              </a:rPr>
              <a:t>Rev.22:21</a:t>
            </a:r>
            <a:r>
              <a:rPr lang="en-US" sz="2400" b="1" dirty="0" smtClean="0">
                <a:solidFill>
                  <a:schemeClr val="tx1"/>
                </a:solidFill>
              </a:rPr>
              <a:t>…</a:t>
            </a:r>
            <a:endParaRPr lang="en-US" sz="2400" b="1" dirty="0" smtClean="0">
              <a:solidFill>
                <a:srgbClr val="990000"/>
              </a:solidFill>
            </a:endParaRPr>
          </a:p>
          <a:p>
            <a:pPr lvl="1">
              <a:buClr>
                <a:schemeClr val="accent1"/>
              </a:buClr>
            </a:pPr>
            <a:r>
              <a:rPr lang="en-US" sz="2400" b="1" dirty="0" smtClean="0"/>
              <a:t>and connects everything together into a continuous, understandable, great, and real story. </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379362066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a:t>
            </a:r>
            <a:r>
              <a:rPr lang="en-US" sz="4400" b="1" dirty="0" smtClean="0"/>
              <a:t>Bible (review)</a:t>
            </a:r>
            <a:endParaRPr lang="en-US" sz="4400" b="1" dirty="0"/>
          </a:p>
        </p:txBody>
      </p:sp>
      <p:sp>
        <p:nvSpPr>
          <p:cNvPr id="3" name="Content Placeholder 2"/>
          <p:cNvSpPr>
            <a:spLocks noGrp="1"/>
          </p:cNvSpPr>
          <p:nvPr>
            <p:ph idx="1"/>
          </p:nvPr>
        </p:nvSpPr>
        <p:spPr>
          <a:xfrm>
            <a:off x="457199" y="2209800"/>
            <a:ext cx="8387261" cy="3916363"/>
          </a:xfrm>
          <a:solidFill>
            <a:schemeClr val="bg2"/>
          </a:solidFill>
        </p:spPr>
        <p:txBody>
          <a:bodyPr>
            <a:normAutofit/>
          </a:bodyPr>
          <a:lstStyle/>
          <a:p>
            <a:pPr marL="0" indent="0">
              <a:buNone/>
            </a:pPr>
            <a:r>
              <a:rPr lang="en-US" sz="2800" b="1" dirty="0" smtClean="0">
                <a:solidFill>
                  <a:srgbClr val="990000"/>
                </a:solidFill>
              </a:rPr>
              <a:t>#2- Understand that the Bible was written </a:t>
            </a:r>
            <a:r>
              <a:rPr lang="en-US" sz="2800" b="1" i="1" u="sng" dirty="0" smtClean="0">
                <a:solidFill>
                  <a:srgbClr val="990000"/>
                </a:solidFill>
              </a:rPr>
              <a:t>for</a:t>
            </a:r>
            <a:r>
              <a:rPr lang="en-US" sz="2800" b="1" dirty="0" smtClean="0">
                <a:solidFill>
                  <a:srgbClr val="990000"/>
                </a:solidFill>
              </a:rPr>
              <a:t> us, 	but not </a:t>
            </a:r>
            <a:r>
              <a:rPr lang="en-US" sz="2800" b="1" i="1" u="sng" dirty="0" smtClean="0">
                <a:solidFill>
                  <a:srgbClr val="990000"/>
                </a:solidFill>
              </a:rPr>
              <a:t>to</a:t>
            </a:r>
            <a:r>
              <a:rPr lang="en-US" sz="2800" b="1" dirty="0" smtClean="0">
                <a:solidFill>
                  <a:srgbClr val="990000"/>
                </a:solidFill>
              </a:rPr>
              <a:t> us. </a:t>
            </a:r>
          </a:p>
          <a:p>
            <a:pPr lvl="1">
              <a:buClr>
                <a:schemeClr val="accent1"/>
              </a:buClr>
            </a:pPr>
            <a:r>
              <a:rPr lang="en-US" sz="2400" b="1" dirty="0" smtClean="0"/>
              <a:t>Because</a:t>
            </a:r>
            <a:r>
              <a:rPr lang="en-US" sz="2400" b="1" dirty="0" smtClean="0">
                <a:solidFill>
                  <a:srgbClr val="990000"/>
                </a:solidFill>
              </a:rPr>
              <a:t> </a:t>
            </a:r>
            <a:r>
              <a:rPr lang="en-US" sz="2400" b="1" u="sng" dirty="0" smtClean="0">
                <a:solidFill>
                  <a:srgbClr val="990000"/>
                </a:solidFill>
              </a:rPr>
              <a:t>Rom.15:4</a:t>
            </a:r>
            <a:r>
              <a:rPr lang="en-US" sz="2400" b="1" dirty="0" smtClean="0">
                <a:solidFill>
                  <a:srgbClr val="990000"/>
                </a:solidFill>
              </a:rPr>
              <a:t> </a:t>
            </a:r>
            <a:r>
              <a:rPr lang="en-US" sz="2400" b="1" dirty="0" smtClean="0"/>
              <a:t>and </a:t>
            </a:r>
            <a:r>
              <a:rPr lang="en-US" sz="2400" b="1" u="sng" dirty="0" smtClean="0">
                <a:solidFill>
                  <a:srgbClr val="990000"/>
                </a:solidFill>
              </a:rPr>
              <a:t>1Cor.10:11</a:t>
            </a:r>
            <a:r>
              <a:rPr lang="en-US" sz="2400" b="1" dirty="0"/>
              <a:t> </a:t>
            </a:r>
            <a:r>
              <a:rPr lang="en-US" sz="2400" b="1" dirty="0" smtClean="0"/>
              <a:t>say so. </a:t>
            </a:r>
            <a:endParaRPr lang="en-US" sz="2400" b="1" u="sng" dirty="0" smtClean="0"/>
          </a:p>
          <a:p>
            <a:pPr lvl="1">
              <a:buClr>
                <a:schemeClr val="accent1"/>
              </a:buClr>
            </a:pPr>
            <a:r>
              <a:rPr lang="en-US" sz="2400" b="1" dirty="0" smtClean="0"/>
              <a:t>Having a </a:t>
            </a:r>
            <a:r>
              <a:rPr lang="en-US" sz="2400" b="1" i="1" dirty="0" smtClean="0"/>
              <a:t>myopic </a:t>
            </a:r>
            <a:r>
              <a:rPr lang="en-US" sz="2400" b="1" dirty="0" smtClean="0"/>
              <a:t>(</a:t>
            </a:r>
            <a:r>
              <a:rPr lang="en-US" sz="2400" b="1" i="1" dirty="0" smtClean="0"/>
              <a:t>short-sighted</a:t>
            </a:r>
            <a:r>
              <a:rPr lang="en-US" sz="2400" b="1" dirty="0" smtClean="0"/>
              <a:t>) or </a:t>
            </a:r>
            <a:r>
              <a:rPr lang="en-US" sz="2400" b="1" i="1" dirty="0" smtClean="0"/>
              <a:t>self-centered </a:t>
            </a:r>
            <a:r>
              <a:rPr lang="en-US" sz="2400" b="1" dirty="0" smtClean="0"/>
              <a:t>view of the Scriptures- that everything was written about or to us, leads quickly to problems of </a:t>
            </a:r>
            <a:r>
              <a:rPr lang="en-US" sz="2400" b="1" i="1" dirty="0" smtClean="0">
                <a:solidFill>
                  <a:srgbClr val="990000"/>
                </a:solidFill>
              </a:rPr>
              <a:t>interpretation</a:t>
            </a:r>
            <a:r>
              <a:rPr lang="en-US" sz="2400" b="1" dirty="0" smtClean="0">
                <a:solidFill>
                  <a:srgbClr val="990000"/>
                </a:solidFill>
              </a:rPr>
              <a:t>, </a:t>
            </a:r>
            <a:r>
              <a:rPr lang="en-US" sz="2400" b="1" u="sng" dirty="0" smtClean="0">
                <a:solidFill>
                  <a:srgbClr val="990000"/>
                </a:solidFill>
              </a:rPr>
              <a:t>cf. Gal.1:2</a:t>
            </a:r>
            <a:r>
              <a:rPr lang="en-US" sz="2400" b="1" dirty="0" smtClean="0">
                <a:solidFill>
                  <a:srgbClr val="990000"/>
                </a:solidFill>
              </a:rPr>
              <a:t> </a:t>
            </a:r>
            <a:r>
              <a:rPr lang="en-US" sz="2400" b="1" dirty="0" smtClean="0">
                <a:solidFill>
                  <a:srgbClr val="990000"/>
                </a:solidFill>
                <a:sym typeface="Wingdings"/>
              </a:rPr>
              <a:t> </a:t>
            </a:r>
            <a:r>
              <a:rPr lang="en-US" sz="2400" b="1" u="sng" dirty="0" smtClean="0">
                <a:solidFill>
                  <a:srgbClr val="990000"/>
                </a:solidFill>
                <a:sym typeface="Wingdings"/>
              </a:rPr>
              <a:t>4:21-31</a:t>
            </a:r>
            <a:r>
              <a:rPr lang="en-US" sz="2400" b="1" dirty="0" smtClean="0">
                <a:sym typeface="Wingdings"/>
              </a:rPr>
              <a:t>…</a:t>
            </a:r>
            <a:endParaRPr lang="en-US" sz="2400" b="1" dirty="0" smtClean="0"/>
          </a:p>
          <a:p>
            <a:pPr lvl="1">
              <a:buClr>
                <a:schemeClr val="accent1"/>
              </a:buClr>
            </a:pPr>
            <a:r>
              <a:rPr lang="en-US" sz="2400" b="1" dirty="0" smtClean="0"/>
              <a:t>And therefore also to problems of </a:t>
            </a:r>
            <a:r>
              <a:rPr lang="en-US" sz="2400" b="1" i="1" dirty="0" smtClean="0">
                <a:solidFill>
                  <a:srgbClr val="990000"/>
                </a:solidFill>
              </a:rPr>
              <a:t>application</a:t>
            </a:r>
            <a:r>
              <a:rPr lang="en-US" sz="2400" b="1" dirty="0" smtClean="0"/>
              <a:t>, </a:t>
            </a:r>
            <a:r>
              <a:rPr lang="en-US" sz="2400" b="1" u="sng" dirty="0" smtClean="0">
                <a:solidFill>
                  <a:schemeClr val="accent1"/>
                </a:solidFill>
              </a:rPr>
              <a:t>Gal.5:1-4</a:t>
            </a:r>
            <a:r>
              <a:rPr lang="en-US" sz="2400" b="1" dirty="0" smtClean="0"/>
              <a:t>; </a:t>
            </a:r>
            <a:r>
              <a:rPr lang="en-US" sz="2400" b="1" u="sng" dirty="0" smtClean="0">
                <a:solidFill>
                  <a:srgbClr val="990000"/>
                </a:solidFill>
              </a:rPr>
              <a:t>6:1ff</a:t>
            </a:r>
            <a:r>
              <a:rPr lang="en-US" sz="2400" b="1" dirty="0" smtClean="0"/>
              <a:t>. </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417916682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Bible</a:t>
            </a:r>
            <a:endParaRPr lang="en-US" sz="4400" b="1" dirty="0"/>
          </a:p>
        </p:txBody>
      </p:sp>
      <p:sp>
        <p:nvSpPr>
          <p:cNvPr id="3" name="Content Placeholder 2"/>
          <p:cNvSpPr>
            <a:spLocks noGrp="1"/>
          </p:cNvSpPr>
          <p:nvPr>
            <p:ph idx="1"/>
          </p:nvPr>
        </p:nvSpPr>
        <p:spPr>
          <a:xfrm>
            <a:off x="457199" y="2209800"/>
            <a:ext cx="8387261" cy="3916363"/>
          </a:xfrm>
          <a:solidFill>
            <a:schemeClr val="bg2"/>
          </a:solidFill>
        </p:spPr>
        <p:txBody>
          <a:bodyPr>
            <a:normAutofit fontScale="92500" lnSpcReduction="10000"/>
          </a:bodyPr>
          <a:lstStyle/>
          <a:p>
            <a:pPr marL="0" indent="0">
              <a:buNone/>
            </a:pPr>
            <a:r>
              <a:rPr lang="en-US" sz="2800" b="1" dirty="0" smtClean="0">
                <a:solidFill>
                  <a:srgbClr val="990000"/>
                </a:solidFill>
              </a:rPr>
              <a:t>#3- Context is critical. </a:t>
            </a:r>
          </a:p>
          <a:p>
            <a:pPr lvl="1">
              <a:buClr>
                <a:schemeClr val="accent1"/>
              </a:buClr>
            </a:pPr>
            <a:r>
              <a:rPr lang="en-US" sz="2400" b="1" dirty="0" smtClean="0"/>
              <a:t>“Context” simply means “surroundings”- sometimes, the verse before and after is sufficient, </a:t>
            </a:r>
            <a:r>
              <a:rPr lang="en-US" sz="2400" b="1" u="sng" dirty="0" smtClean="0">
                <a:solidFill>
                  <a:schemeClr val="accent1"/>
                </a:solidFill>
              </a:rPr>
              <a:t>Acts 2:1</a:t>
            </a:r>
            <a:r>
              <a:rPr lang="en-US" sz="2400" b="1" dirty="0" smtClean="0"/>
              <a:t>.</a:t>
            </a:r>
          </a:p>
          <a:p>
            <a:pPr lvl="1">
              <a:buClr>
                <a:schemeClr val="accent1"/>
              </a:buClr>
            </a:pPr>
            <a:r>
              <a:rPr lang="en-US" sz="2400" b="1" dirty="0" smtClean="0"/>
              <a:t>In other passages, entire paragraphs, chapters, or even books are essential to true comprehension, </a:t>
            </a:r>
            <a:r>
              <a:rPr lang="en-US" sz="2400" b="1" u="sng" dirty="0" smtClean="0">
                <a:solidFill>
                  <a:srgbClr val="990000"/>
                </a:solidFill>
              </a:rPr>
              <a:t>Romans</a:t>
            </a:r>
            <a:r>
              <a:rPr lang="en-US" sz="2400" b="1" dirty="0" smtClean="0"/>
              <a:t>.</a:t>
            </a:r>
          </a:p>
          <a:p>
            <a:pPr lvl="1">
              <a:buClr>
                <a:schemeClr val="accent1"/>
              </a:buClr>
            </a:pPr>
            <a:r>
              <a:rPr lang="en-US" sz="2400" b="1" dirty="0" smtClean="0"/>
              <a:t>On other occasions, the context includes everything previous, </a:t>
            </a:r>
            <a:r>
              <a:rPr lang="en-US" sz="2400" b="1" u="sng" dirty="0" smtClean="0">
                <a:solidFill>
                  <a:srgbClr val="990000"/>
                </a:solidFill>
              </a:rPr>
              <a:t>Hebrews</a:t>
            </a:r>
            <a:r>
              <a:rPr lang="en-US" sz="2400" b="1" dirty="0" smtClean="0"/>
              <a:t>. </a:t>
            </a:r>
          </a:p>
          <a:p>
            <a:pPr lvl="1">
              <a:buClr>
                <a:schemeClr val="accent1"/>
              </a:buClr>
            </a:pPr>
            <a:r>
              <a:rPr lang="en-US" sz="2400" b="1" dirty="0" smtClean="0"/>
              <a:t>Never assume you fully understand a passage until you at least know </a:t>
            </a:r>
            <a:r>
              <a:rPr lang="en-US" sz="2400" b="1" i="1" dirty="0" smtClean="0">
                <a:solidFill>
                  <a:srgbClr val="990000"/>
                </a:solidFill>
              </a:rPr>
              <a:t>to whom </a:t>
            </a:r>
            <a:r>
              <a:rPr lang="en-US" sz="2400" b="1" dirty="0" smtClean="0"/>
              <a:t>and </a:t>
            </a:r>
            <a:r>
              <a:rPr lang="en-US" sz="2400" b="1" i="1" dirty="0" smtClean="0">
                <a:solidFill>
                  <a:srgbClr val="990000"/>
                </a:solidFill>
              </a:rPr>
              <a:t>for what specific purpose </a:t>
            </a:r>
            <a:r>
              <a:rPr lang="en-US" sz="2400" b="1" dirty="0" smtClean="0"/>
              <a:t>it was written, </a:t>
            </a:r>
            <a:r>
              <a:rPr lang="en-US" sz="2400" b="1" u="sng" dirty="0">
                <a:solidFill>
                  <a:srgbClr val="990000"/>
                </a:solidFill>
              </a:rPr>
              <a:t>Matt.18:20</a:t>
            </a:r>
            <a:r>
              <a:rPr lang="en-US" sz="2400" b="1" dirty="0">
                <a:solidFill>
                  <a:srgbClr val="990000"/>
                </a:solidFill>
              </a:rPr>
              <a:t> </a:t>
            </a:r>
            <a:r>
              <a:rPr lang="en-US" sz="2400" b="1" dirty="0"/>
              <a:t>(it’s not </a:t>
            </a:r>
            <a:r>
              <a:rPr lang="en-US" sz="2400" b="1" dirty="0" smtClean="0"/>
              <a:t>really about </a:t>
            </a:r>
            <a:r>
              <a:rPr lang="en-US" sz="2400" b="1" dirty="0"/>
              <a:t>“</a:t>
            </a:r>
            <a:r>
              <a:rPr lang="en-US" sz="2400" b="1" dirty="0" smtClean="0"/>
              <a:t>worship” at all, </a:t>
            </a:r>
            <a:r>
              <a:rPr lang="en-US" sz="2400" b="1" u="sng" dirty="0">
                <a:solidFill>
                  <a:srgbClr val="990000"/>
                </a:solidFill>
              </a:rPr>
              <a:t>cf. vv.15-19</a:t>
            </a:r>
            <a:r>
              <a:rPr lang="en-US" sz="2400" b="1" dirty="0"/>
              <a:t>!). </a:t>
            </a:r>
            <a:r>
              <a:rPr lang="en-US" sz="2400" b="1" dirty="0" smtClean="0"/>
              <a:t> </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406185046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Bible</a:t>
            </a:r>
            <a:endParaRPr lang="en-US" sz="4400" b="1" dirty="0"/>
          </a:p>
        </p:txBody>
      </p:sp>
      <p:sp>
        <p:nvSpPr>
          <p:cNvPr id="3" name="Content Placeholder 2"/>
          <p:cNvSpPr>
            <a:spLocks noGrp="1"/>
          </p:cNvSpPr>
          <p:nvPr>
            <p:ph idx="1"/>
          </p:nvPr>
        </p:nvSpPr>
        <p:spPr>
          <a:xfrm>
            <a:off x="457199" y="2209800"/>
            <a:ext cx="8387261" cy="3916363"/>
          </a:xfrm>
          <a:solidFill>
            <a:schemeClr val="bg2"/>
          </a:solidFill>
        </p:spPr>
        <p:txBody>
          <a:bodyPr>
            <a:normAutofit lnSpcReduction="10000"/>
          </a:bodyPr>
          <a:lstStyle/>
          <a:p>
            <a:pPr marL="0" indent="0">
              <a:buNone/>
            </a:pPr>
            <a:r>
              <a:rPr lang="en-US" sz="2800" b="1" dirty="0" smtClean="0">
                <a:solidFill>
                  <a:srgbClr val="990000"/>
                </a:solidFill>
              </a:rPr>
              <a:t>#4- It’s not </a:t>
            </a:r>
            <a:r>
              <a:rPr lang="en-US" sz="2800" b="1" u="sng" dirty="0" smtClean="0">
                <a:solidFill>
                  <a:srgbClr val="990000"/>
                </a:solidFill>
              </a:rPr>
              <a:t>all</a:t>
            </a:r>
            <a:r>
              <a:rPr lang="en-US" sz="2800" b="1" dirty="0" smtClean="0">
                <a:solidFill>
                  <a:srgbClr val="990000"/>
                </a:solidFill>
              </a:rPr>
              <a:t> figurative- but some parts are. </a:t>
            </a:r>
          </a:p>
          <a:p>
            <a:pPr lvl="1">
              <a:buClr>
                <a:schemeClr val="accent1"/>
              </a:buClr>
            </a:pPr>
            <a:r>
              <a:rPr lang="en-US" sz="2400" b="1" dirty="0" smtClean="0"/>
              <a:t>Figurative language is </a:t>
            </a:r>
            <a:r>
              <a:rPr lang="en-US" sz="2400" b="1" i="1" dirty="0" smtClean="0"/>
              <a:t>part</a:t>
            </a:r>
            <a:r>
              <a:rPr lang="en-US" sz="2400" b="1" dirty="0" smtClean="0"/>
              <a:t> of the biblical text- to assume otherwise would be disastrous, </a:t>
            </a:r>
            <a:r>
              <a:rPr lang="en-US" sz="2400" b="1" u="sng" dirty="0" smtClean="0">
                <a:solidFill>
                  <a:schemeClr val="accent1"/>
                </a:solidFill>
              </a:rPr>
              <a:t>Luke 14:26</a:t>
            </a:r>
            <a:r>
              <a:rPr lang="en-US" sz="2400" b="1" dirty="0" smtClean="0"/>
              <a:t>. </a:t>
            </a:r>
          </a:p>
          <a:p>
            <a:pPr lvl="1">
              <a:buClr>
                <a:schemeClr val="accent1"/>
              </a:buClr>
            </a:pPr>
            <a:r>
              <a:rPr lang="en-US" sz="2400" b="1" dirty="0" smtClean="0"/>
              <a:t>The first rule of interpreting figurative language is to not force the text to figurative explanations unless one is required by: </a:t>
            </a:r>
            <a:r>
              <a:rPr lang="en-US" sz="2400" b="1" i="1" dirty="0" smtClean="0"/>
              <a:t>context, </a:t>
            </a:r>
            <a:r>
              <a:rPr lang="en-US" sz="2400" b="1" u="sng" dirty="0" smtClean="0">
                <a:solidFill>
                  <a:srgbClr val="990000"/>
                </a:solidFill>
              </a:rPr>
              <a:t>Luke 13:32</a:t>
            </a:r>
            <a:r>
              <a:rPr lang="en-US" sz="2400" b="1" dirty="0" smtClean="0"/>
              <a:t>;</a:t>
            </a:r>
            <a:r>
              <a:rPr lang="en-US" sz="2400" b="1" i="1" dirty="0" smtClean="0"/>
              <a:t> impossibility, </a:t>
            </a:r>
            <a:r>
              <a:rPr lang="en-US" sz="2400" b="1" u="sng" dirty="0" smtClean="0">
                <a:solidFill>
                  <a:srgbClr val="990000"/>
                </a:solidFill>
              </a:rPr>
              <a:t>Luke 9:60</a:t>
            </a:r>
            <a:r>
              <a:rPr lang="en-US" sz="2400" b="1" dirty="0" smtClean="0"/>
              <a:t>; </a:t>
            </a:r>
            <a:r>
              <a:rPr lang="en-US" sz="2400" b="1" i="1" dirty="0" smtClean="0"/>
              <a:t> </a:t>
            </a:r>
            <a:r>
              <a:rPr lang="en-US" sz="2400" b="1" i="1" dirty="0" smtClean="0"/>
              <a:t>contradiction, </a:t>
            </a:r>
            <a:r>
              <a:rPr lang="en-US" sz="2400" b="1" u="sng" dirty="0" smtClean="0">
                <a:solidFill>
                  <a:srgbClr val="990000"/>
                </a:solidFill>
              </a:rPr>
              <a:t>John 11:26</a:t>
            </a:r>
            <a:r>
              <a:rPr lang="en-US" sz="2400" b="1" dirty="0" smtClean="0">
                <a:solidFill>
                  <a:srgbClr val="990000"/>
                </a:solidFill>
              </a:rPr>
              <a:t> </a:t>
            </a:r>
            <a:r>
              <a:rPr lang="en-US" sz="2400" b="1" dirty="0" smtClean="0">
                <a:solidFill>
                  <a:srgbClr val="990000"/>
                </a:solidFill>
                <a:sym typeface="Wingdings"/>
              </a:rPr>
              <a:t> </a:t>
            </a:r>
            <a:r>
              <a:rPr lang="en-US" sz="2400" b="1" u="sng" dirty="0" smtClean="0">
                <a:solidFill>
                  <a:srgbClr val="990000"/>
                </a:solidFill>
                <a:sym typeface="Wingdings"/>
              </a:rPr>
              <a:t>v.25</a:t>
            </a:r>
            <a:r>
              <a:rPr lang="en-US" sz="2400" b="1" dirty="0" smtClean="0">
                <a:sym typeface="Wingdings"/>
              </a:rPr>
              <a:t>; </a:t>
            </a:r>
            <a:r>
              <a:rPr lang="en-US" sz="2400" b="1" dirty="0" smtClean="0"/>
              <a:t> </a:t>
            </a:r>
            <a:r>
              <a:rPr lang="en-US" sz="2400" b="1" i="1" dirty="0" smtClean="0"/>
              <a:t> statement, </a:t>
            </a:r>
            <a:r>
              <a:rPr lang="en-US" sz="2400" b="1" u="sng" dirty="0" smtClean="0">
                <a:solidFill>
                  <a:srgbClr val="990000"/>
                </a:solidFill>
              </a:rPr>
              <a:t>Gal.4:24</a:t>
            </a:r>
            <a:r>
              <a:rPr lang="en-US" sz="2400" b="1" dirty="0" smtClean="0"/>
              <a:t>;</a:t>
            </a:r>
            <a:r>
              <a:rPr lang="en-US" sz="2400" b="1" i="1" dirty="0" smtClean="0"/>
              <a:t> </a:t>
            </a:r>
            <a:r>
              <a:rPr lang="en-US" sz="2400" b="1" dirty="0" smtClean="0"/>
              <a:t>or </a:t>
            </a:r>
            <a:r>
              <a:rPr lang="en-US" sz="2400" b="1" i="1" dirty="0" smtClean="0"/>
              <a:t>common sense, </a:t>
            </a:r>
            <a:r>
              <a:rPr lang="en-US" sz="2400" b="1" u="sng" dirty="0" smtClean="0">
                <a:solidFill>
                  <a:srgbClr val="990000"/>
                </a:solidFill>
              </a:rPr>
              <a:t>1Cor.3:2</a:t>
            </a:r>
            <a:r>
              <a:rPr lang="en-US" sz="2400" b="1" dirty="0" smtClean="0">
                <a:solidFill>
                  <a:schemeClr val="tx1"/>
                </a:solidFill>
              </a:rPr>
              <a:t>; </a:t>
            </a:r>
            <a:r>
              <a:rPr lang="en-US" sz="2400" b="1" u="sng" dirty="0" smtClean="0">
                <a:solidFill>
                  <a:schemeClr val="accent1"/>
                </a:solidFill>
              </a:rPr>
              <a:t>Matt.5:29-30</a:t>
            </a:r>
            <a:r>
              <a:rPr lang="en-US" sz="2400" b="1" dirty="0" smtClean="0">
                <a:solidFill>
                  <a:schemeClr val="accent1"/>
                </a:solidFill>
              </a:rPr>
              <a:t> </a:t>
            </a:r>
            <a:r>
              <a:rPr lang="en-US" sz="2400" b="1" dirty="0" smtClean="0">
                <a:solidFill>
                  <a:schemeClr val="accent1"/>
                </a:solidFill>
                <a:sym typeface="Wingdings"/>
              </a:rPr>
              <a:t> </a:t>
            </a:r>
            <a:r>
              <a:rPr lang="en-US" sz="2400" b="1" u="sng" dirty="0" smtClean="0">
                <a:solidFill>
                  <a:schemeClr val="accent1"/>
                </a:solidFill>
                <a:sym typeface="Wingdings"/>
              </a:rPr>
              <a:t>Col.2:23</a:t>
            </a:r>
            <a:r>
              <a:rPr lang="en-US" sz="2400" b="1" dirty="0">
                <a:solidFill>
                  <a:schemeClr val="tx1"/>
                </a:solidFill>
                <a:sym typeface="Wingdings"/>
              </a:rPr>
              <a:t> </a:t>
            </a:r>
            <a:r>
              <a:rPr lang="en-US" sz="2400" b="1" dirty="0" smtClean="0">
                <a:solidFill>
                  <a:schemeClr val="accent6"/>
                </a:solidFill>
                <a:sym typeface="Wingdings"/>
              </a:rPr>
              <a:t>(summarized and adapted from </a:t>
            </a:r>
            <a:r>
              <a:rPr lang="en-US" sz="2400" b="1" u="sng" dirty="0" smtClean="0">
                <a:solidFill>
                  <a:schemeClr val="accent6"/>
                </a:solidFill>
                <a:sym typeface="Wingdings"/>
              </a:rPr>
              <a:t>Hermeneutics</a:t>
            </a:r>
            <a:r>
              <a:rPr lang="en-US" sz="2400" b="1" dirty="0" smtClean="0">
                <a:solidFill>
                  <a:schemeClr val="accent6"/>
                </a:solidFill>
                <a:sym typeface="Wingdings"/>
              </a:rPr>
              <a:t>, D.R. </a:t>
            </a:r>
            <a:r>
              <a:rPr lang="en-US" sz="2400" b="1" dirty="0" err="1" smtClean="0">
                <a:solidFill>
                  <a:schemeClr val="accent6"/>
                </a:solidFill>
                <a:sym typeface="Wingdings"/>
              </a:rPr>
              <a:t>Dungan</a:t>
            </a:r>
            <a:r>
              <a:rPr lang="en-US" sz="2400" b="1" dirty="0" smtClean="0">
                <a:solidFill>
                  <a:schemeClr val="accent6"/>
                </a:solidFill>
                <a:sym typeface="Wingdings"/>
              </a:rPr>
              <a:t>, pp.195-198)</a:t>
            </a:r>
            <a:r>
              <a:rPr lang="en-US" sz="2400" b="1" dirty="0" smtClean="0">
                <a:sym typeface="Wingdings"/>
              </a:rPr>
              <a:t>.</a:t>
            </a:r>
            <a:endParaRPr lang="en-US" sz="2400" b="1" dirty="0" smtClean="0"/>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39277394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Bible</a:t>
            </a:r>
            <a:endParaRPr lang="en-US" sz="4400" b="1" dirty="0"/>
          </a:p>
        </p:txBody>
      </p:sp>
      <p:sp>
        <p:nvSpPr>
          <p:cNvPr id="3" name="Content Placeholder 2"/>
          <p:cNvSpPr>
            <a:spLocks noGrp="1"/>
          </p:cNvSpPr>
          <p:nvPr>
            <p:ph idx="1"/>
          </p:nvPr>
        </p:nvSpPr>
        <p:spPr>
          <a:xfrm>
            <a:off x="457199" y="2209800"/>
            <a:ext cx="8387261" cy="4459503"/>
          </a:xfrm>
          <a:solidFill>
            <a:schemeClr val="bg2"/>
          </a:solidFill>
        </p:spPr>
        <p:txBody>
          <a:bodyPr>
            <a:normAutofit/>
          </a:bodyPr>
          <a:lstStyle/>
          <a:p>
            <a:pPr marL="0" indent="0">
              <a:buNone/>
            </a:pPr>
            <a:r>
              <a:rPr lang="en-US" sz="2800" b="1" dirty="0" smtClean="0">
                <a:solidFill>
                  <a:srgbClr val="990000"/>
                </a:solidFill>
              </a:rPr>
              <a:t>#4- It’s not </a:t>
            </a:r>
            <a:r>
              <a:rPr lang="en-US" sz="2800" b="1" u="sng" dirty="0" smtClean="0">
                <a:solidFill>
                  <a:srgbClr val="990000"/>
                </a:solidFill>
              </a:rPr>
              <a:t>all</a:t>
            </a:r>
            <a:r>
              <a:rPr lang="en-US" sz="2800" b="1" dirty="0" smtClean="0">
                <a:solidFill>
                  <a:srgbClr val="990000"/>
                </a:solidFill>
              </a:rPr>
              <a:t> figurative- but some parts are. </a:t>
            </a:r>
          </a:p>
          <a:p>
            <a:pPr lvl="1">
              <a:buClr>
                <a:schemeClr val="accent1"/>
              </a:buClr>
            </a:pPr>
            <a:r>
              <a:rPr lang="en-US" sz="2400" b="1" dirty="0" smtClean="0"/>
              <a:t>Basic figures of speech employed:</a:t>
            </a:r>
          </a:p>
          <a:p>
            <a:pPr lvl="2">
              <a:spcAft>
                <a:spcPts val="600"/>
              </a:spcAft>
              <a:buFont typeface="Wingdings" charset="2"/>
              <a:buChar char="ü"/>
            </a:pPr>
            <a:r>
              <a:rPr lang="en-US" sz="2400" b="1" dirty="0" smtClean="0">
                <a:solidFill>
                  <a:srgbClr val="990000"/>
                </a:solidFill>
              </a:rPr>
              <a:t>Simile</a:t>
            </a:r>
            <a:r>
              <a:rPr lang="en-US" sz="2400" b="1" dirty="0" smtClean="0"/>
              <a:t>- statement of comparison using </a:t>
            </a:r>
            <a:r>
              <a:rPr lang="en-US" sz="2400" b="1" i="1" dirty="0" smtClean="0">
                <a:solidFill>
                  <a:srgbClr val="990000"/>
                </a:solidFill>
              </a:rPr>
              <a:t>like</a:t>
            </a:r>
            <a:r>
              <a:rPr lang="en-US" sz="2400" b="1" i="1" dirty="0" smtClean="0"/>
              <a:t> </a:t>
            </a:r>
            <a:r>
              <a:rPr lang="en-US" sz="2400" b="1" dirty="0" smtClean="0"/>
              <a:t>or </a:t>
            </a:r>
            <a:r>
              <a:rPr lang="en-US" sz="2400" b="1" i="1" dirty="0" smtClean="0">
                <a:solidFill>
                  <a:srgbClr val="990000"/>
                </a:solidFill>
              </a:rPr>
              <a:t>as</a:t>
            </a:r>
            <a:r>
              <a:rPr lang="en-US" sz="2400" b="1" i="1" dirty="0" smtClean="0"/>
              <a:t>, </a:t>
            </a:r>
            <a:r>
              <a:rPr lang="en-US" sz="2400" b="1" u="sng" dirty="0" smtClean="0">
                <a:solidFill>
                  <a:srgbClr val="990000"/>
                </a:solidFill>
              </a:rPr>
              <a:t>Matt.11:16ff</a:t>
            </a:r>
            <a:r>
              <a:rPr lang="en-US" sz="2400" b="1" dirty="0" smtClean="0"/>
              <a:t>;</a:t>
            </a:r>
          </a:p>
          <a:p>
            <a:pPr lvl="2">
              <a:spcAft>
                <a:spcPts val="600"/>
              </a:spcAft>
              <a:buFont typeface="Wingdings" charset="2"/>
              <a:buChar char="ü"/>
            </a:pPr>
            <a:r>
              <a:rPr lang="en-US" sz="2400" b="1" dirty="0" smtClean="0">
                <a:solidFill>
                  <a:srgbClr val="990000"/>
                </a:solidFill>
              </a:rPr>
              <a:t>Metaphor</a:t>
            </a:r>
            <a:r>
              <a:rPr lang="en-US" sz="2400" b="1" dirty="0" smtClean="0"/>
              <a:t>- statement of comparison using </a:t>
            </a:r>
            <a:r>
              <a:rPr lang="en-US" sz="2400" b="1" i="1" dirty="0" smtClean="0">
                <a:solidFill>
                  <a:srgbClr val="990000"/>
                </a:solidFill>
              </a:rPr>
              <a:t>is</a:t>
            </a:r>
            <a:r>
              <a:rPr lang="en-US" sz="2400" b="1" i="1" dirty="0" smtClean="0"/>
              <a:t>, </a:t>
            </a:r>
            <a:r>
              <a:rPr lang="en-US" sz="2400" b="1" u="sng" dirty="0" smtClean="0">
                <a:solidFill>
                  <a:srgbClr val="990000"/>
                </a:solidFill>
              </a:rPr>
              <a:t>Matt.26:26</a:t>
            </a:r>
            <a:r>
              <a:rPr lang="en-US" sz="2400" b="1" dirty="0" smtClean="0"/>
              <a:t>;</a:t>
            </a:r>
          </a:p>
          <a:p>
            <a:pPr lvl="2">
              <a:spcAft>
                <a:spcPts val="600"/>
              </a:spcAft>
              <a:buFont typeface="Wingdings" charset="2"/>
              <a:buChar char="ü"/>
            </a:pPr>
            <a:r>
              <a:rPr lang="en-US" sz="2400" b="1" dirty="0" smtClean="0">
                <a:solidFill>
                  <a:srgbClr val="990000"/>
                </a:solidFill>
              </a:rPr>
              <a:t>Parable</a:t>
            </a:r>
            <a:r>
              <a:rPr lang="en-US" sz="2400" b="1" dirty="0" smtClean="0"/>
              <a:t>- an </a:t>
            </a:r>
            <a:r>
              <a:rPr lang="en-US" sz="2400" b="1" i="1" dirty="0" smtClean="0">
                <a:solidFill>
                  <a:srgbClr val="990000"/>
                </a:solidFill>
              </a:rPr>
              <a:t>earthly story </a:t>
            </a:r>
            <a:r>
              <a:rPr lang="en-US" sz="2400" b="1" dirty="0" smtClean="0"/>
              <a:t>with a </a:t>
            </a:r>
            <a:r>
              <a:rPr lang="en-US" sz="2400" b="1" i="1" dirty="0" smtClean="0">
                <a:solidFill>
                  <a:srgbClr val="990000"/>
                </a:solidFill>
              </a:rPr>
              <a:t>heavenly meaning</a:t>
            </a:r>
            <a:r>
              <a:rPr lang="en-US" sz="2400" b="1" i="1" dirty="0" smtClean="0"/>
              <a:t>, </a:t>
            </a:r>
            <a:r>
              <a:rPr lang="en-US" sz="2400" b="1" u="sng" dirty="0" smtClean="0">
                <a:solidFill>
                  <a:srgbClr val="990000"/>
                </a:solidFill>
              </a:rPr>
              <a:t>Matt.13:10-17</a:t>
            </a:r>
            <a:r>
              <a:rPr lang="en-US" sz="2400" b="1" dirty="0"/>
              <a:t>,</a:t>
            </a:r>
            <a:r>
              <a:rPr lang="en-US" sz="2400" b="1" dirty="0" smtClean="0"/>
              <a:t> </a:t>
            </a:r>
            <a:r>
              <a:rPr lang="en-US" sz="2400" b="1" u="sng" dirty="0" smtClean="0">
                <a:solidFill>
                  <a:srgbClr val="990000"/>
                </a:solidFill>
              </a:rPr>
              <a:t>18-52</a:t>
            </a:r>
            <a:r>
              <a:rPr lang="en-US" sz="2400" b="1" dirty="0"/>
              <a:t>;</a:t>
            </a:r>
            <a:r>
              <a:rPr lang="en-US" sz="2400" b="1" dirty="0" smtClean="0"/>
              <a:t> </a:t>
            </a:r>
          </a:p>
          <a:p>
            <a:pPr lvl="2">
              <a:spcAft>
                <a:spcPts val="600"/>
              </a:spcAft>
              <a:buFont typeface="Wingdings" charset="2"/>
              <a:buChar char="ü"/>
            </a:pPr>
            <a:r>
              <a:rPr lang="en-US" sz="2400" b="1" dirty="0" smtClean="0">
                <a:solidFill>
                  <a:srgbClr val="990000"/>
                </a:solidFill>
              </a:rPr>
              <a:t>Allegory</a:t>
            </a:r>
            <a:r>
              <a:rPr lang="en-US" sz="2400" b="1" dirty="0" smtClean="0"/>
              <a:t>- similar to a </a:t>
            </a:r>
            <a:r>
              <a:rPr lang="en-US" sz="2400" b="1" i="1" dirty="0" smtClean="0"/>
              <a:t>parable, </a:t>
            </a:r>
            <a:r>
              <a:rPr lang="en-US" sz="2400" b="1" dirty="0" smtClean="0"/>
              <a:t>except the </a:t>
            </a:r>
            <a:r>
              <a:rPr lang="en-US" sz="2400" b="1" i="1" dirty="0" smtClean="0">
                <a:solidFill>
                  <a:srgbClr val="990000"/>
                </a:solidFill>
              </a:rPr>
              <a:t>story</a:t>
            </a:r>
            <a:r>
              <a:rPr lang="en-US" sz="2400" b="1" i="1" dirty="0" smtClean="0"/>
              <a:t> </a:t>
            </a:r>
            <a:r>
              <a:rPr lang="en-US" sz="2400" b="1" dirty="0" smtClean="0"/>
              <a:t>is taken from </a:t>
            </a:r>
            <a:r>
              <a:rPr lang="en-US" sz="2400" b="1" i="1" dirty="0" smtClean="0">
                <a:solidFill>
                  <a:srgbClr val="990000"/>
                </a:solidFill>
              </a:rPr>
              <a:t>real events</a:t>
            </a:r>
            <a:r>
              <a:rPr lang="en-US" sz="2400" b="1" i="1" dirty="0" smtClean="0"/>
              <a:t> </a:t>
            </a:r>
            <a:r>
              <a:rPr lang="en-US" sz="2400" b="1" dirty="0" smtClean="0"/>
              <a:t>in history, </a:t>
            </a:r>
            <a:r>
              <a:rPr lang="en-US" sz="2400" b="1" u="sng" dirty="0" smtClean="0">
                <a:solidFill>
                  <a:schemeClr val="accent1"/>
                </a:solidFill>
              </a:rPr>
              <a:t>Gal.4:21-31</a:t>
            </a:r>
            <a:r>
              <a:rPr lang="en-US" sz="2400" b="1" dirty="0"/>
              <a:t>;</a:t>
            </a:r>
            <a:endParaRPr lang="en-US" sz="2400" b="1" dirty="0" smtClean="0"/>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105516350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Bible</a:t>
            </a:r>
            <a:endParaRPr lang="en-US" sz="4400" b="1" dirty="0"/>
          </a:p>
        </p:txBody>
      </p:sp>
      <p:sp>
        <p:nvSpPr>
          <p:cNvPr id="3" name="Content Placeholder 2"/>
          <p:cNvSpPr>
            <a:spLocks noGrp="1"/>
          </p:cNvSpPr>
          <p:nvPr>
            <p:ph idx="1"/>
          </p:nvPr>
        </p:nvSpPr>
        <p:spPr>
          <a:xfrm>
            <a:off x="457199" y="2209800"/>
            <a:ext cx="8387261" cy="4459503"/>
          </a:xfrm>
          <a:solidFill>
            <a:schemeClr val="bg2"/>
          </a:solidFill>
        </p:spPr>
        <p:txBody>
          <a:bodyPr>
            <a:normAutofit/>
          </a:bodyPr>
          <a:lstStyle/>
          <a:p>
            <a:pPr marL="0" indent="0">
              <a:buNone/>
            </a:pPr>
            <a:r>
              <a:rPr lang="en-US" sz="2800" b="1" dirty="0" smtClean="0">
                <a:solidFill>
                  <a:srgbClr val="990000"/>
                </a:solidFill>
              </a:rPr>
              <a:t>#4- It’s not </a:t>
            </a:r>
            <a:r>
              <a:rPr lang="en-US" sz="2800" b="1" u="sng" dirty="0" smtClean="0">
                <a:solidFill>
                  <a:srgbClr val="990000"/>
                </a:solidFill>
              </a:rPr>
              <a:t>all</a:t>
            </a:r>
            <a:r>
              <a:rPr lang="en-US" sz="2800" b="1" dirty="0" smtClean="0">
                <a:solidFill>
                  <a:srgbClr val="990000"/>
                </a:solidFill>
              </a:rPr>
              <a:t> figurative- but some parts are. </a:t>
            </a:r>
          </a:p>
          <a:p>
            <a:pPr lvl="1">
              <a:buClr>
                <a:schemeClr val="accent1"/>
              </a:buClr>
            </a:pPr>
            <a:r>
              <a:rPr lang="en-US" sz="2400" b="1" dirty="0" smtClean="0"/>
              <a:t>Basic figures of speech employed:</a:t>
            </a:r>
          </a:p>
          <a:p>
            <a:pPr lvl="2">
              <a:spcAft>
                <a:spcPts val="1200"/>
              </a:spcAft>
              <a:buFont typeface="Wingdings" charset="2"/>
              <a:buChar char="ü"/>
            </a:pPr>
            <a:r>
              <a:rPr lang="en-US" sz="2400" b="1" dirty="0">
                <a:solidFill>
                  <a:srgbClr val="990000"/>
                </a:solidFill>
              </a:rPr>
              <a:t>Hyperbole</a:t>
            </a:r>
            <a:r>
              <a:rPr lang="en-US" sz="2400" b="1" dirty="0"/>
              <a:t>- </a:t>
            </a:r>
            <a:r>
              <a:rPr lang="en-US" sz="2400" b="1" dirty="0">
                <a:solidFill>
                  <a:srgbClr val="990000"/>
                </a:solidFill>
              </a:rPr>
              <a:t>exaggeration</a:t>
            </a:r>
            <a:r>
              <a:rPr lang="en-US" sz="2400" b="1" dirty="0"/>
              <a:t> for the sake of emphasis, </a:t>
            </a:r>
            <a:r>
              <a:rPr lang="en-US" sz="2400" b="1" u="sng" dirty="0">
                <a:solidFill>
                  <a:srgbClr val="990000"/>
                </a:solidFill>
              </a:rPr>
              <a:t>Matt.11:20-24</a:t>
            </a:r>
            <a:r>
              <a:rPr lang="en-US" sz="2400" b="1" dirty="0" smtClean="0"/>
              <a:t>;</a:t>
            </a:r>
            <a:endParaRPr lang="en-US" sz="2400" b="1" dirty="0" smtClean="0">
              <a:solidFill>
                <a:srgbClr val="990000"/>
              </a:solidFill>
            </a:endParaRPr>
          </a:p>
          <a:p>
            <a:pPr lvl="2">
              <a:spcAft>
                <a:spcPts val="1200"/>
              </a:spcAft>
              <a:buFont typeface="Wingdings" charset="2"/>
              <a:buChar char="ü"/>
            </a:pPr>
            <a:r>
              <a:rPr lang="en-US" sz="2400" b="1" dirty="0" smtClean="0">
                <a:solidFill>
                  <a:srgbClr val="990000"/>
                </a:solidFill>
              </a:rPr>
              <a:t>Metonymy</a:t>
            </a:r>
            <a:r>
              <a:rPr lang="en-US" sz="2400" b="1" dirty="0" smtClean="0"/>
              <a:t>- a (usually related) word is used to replace and refer to another</a:t>
            </a:r>
            <a:r>
              <a:rPr lang="en-US" sz="2400" b="1" i="1" dirty="0" smtClean="0"/>
              <a:t>, </a:t>
            </a:r>
            <a:r>
              <a:rPr lang="en-US" sz="2400" b="1" u="sng" dirty="0" smtClean="0">
                <a:solidFill>
                  <a:srgbClr val="990000"/>
                </a:solidFill>
              </a:rPr>
              <a:t>Luke 22:17-18</a:t>
            </a:r>
            <a:r>
              <a:rPr lang="en-US" sz="2400" b="1" dirty="0" smtClean="0">
                <a:solidFill>
                  <a:srgbClr val="990000"/>
                </a:solidFill>
              </a:rPr>
              <a:t> </a:t>
            </a:r>
            <a:r>
              <a:rPr lang="en-US" sz="2400" b="1" dirty="0" smtClean="0">
                <a:solidFill>
                  <a:srgbClr val="990000"/>
                </a:solidFill>
                <a:sym typeface="Wingdings"/>
              </a:rPr>
              <a:t> </a:t>
            </a:r>
            <a:r>
              <a:rPr lang="en-US" sz="2400" b="1" u="sng" dirty="0" smtClean="0">
                <a:solidFill>
                  <a:srgbClr val="990000"/>
                </a:solidFill>
              </a:rPr>
              <a:t>42</a:t>
            </a:r>
            <a:r>
              <a:rPr lang="en-US" sz="2400" b="1" dirty="0" smtClean="0"/>
              <a:t>;</a:t>
            </a:r>
          </a:p>
          <a:p>
            <a:pPr lvl="2">
              <a:spcAft>
                <a:spcPts val="1200"/>
              </a:spcAft>
              <a:buFont typeface="Wingdings" charset="2"/>
              <a:buChar char="ü"/>
            </a:pPr>
            <a:r>
              <a:rPr lang="en-US" sz="2400" b="1" dirty="0" smtClean="0">
                <a:solidFill>
                  <a:srgbClr val="990000"/>
                </a:solidFill>
              </a:rPr>
              <a:t>Synecdoche</a:t>
            </a:r>
            <a:r>
              <a:rPr lang="en-US" sz="2400" b="1" dirty="0" smtClean="0"/>
              <a:t>- a </a:t>
            </a:r>
            <a:r>
              <a:rPr lang="en-US" sz="2400" b="1" i="1" dirty="0" smtClean="0"/>
              <a:t>part </a:t>
            </a:r>
            <a:r>
              <a:rPr lang="en-US" sz="2400" b="1" dirty="0" smtClean="0"/>
              <a:t>is used to refer to the </a:t>
            </a:r>
            <a:r>
              <a:rPr lang="en-US" sz="2400" b="1" i="1" dirty="0" smtClean="0"/>
              <a:t>whole, </a:t>
            </a:r>
            <a:r>
              <a:rPr lang="en-US" sz="2400" b="1" dirty="0" smtClean="0"/>
              <a:t>or vice versa</a:t>
            </a:r>
            <a:r>
              <a:rPr lang="en-US" sz="2400" b="1" i="1" dirty="0" smtClean="0"/>
              <a:t> </a:t>
            </a:r>
            <a:r>
              <a:rPr lang="en-US" sz="2400" b="1" dirty="0" smtClean="0"/>
              <a:t>(considered by some to be a sub-class of </a:t>
            </a:r>
            <a:r>
              <a:rPr lang="en-US" sz="2400" b="1" i="1" dirty="0" smtClean="0"/>
              <a:t>metonymy</a:t>
            </a:r>
            <a:r>
              <a:rPr lang="en-US" sz="2400" b="1" dirty="0" smtClean="0"/>
              <a:t>),</a:t>
            </a:r>
            <a:r>
              <a:rPr lang="en-US" sz="2400" b="1" i="1" dirty="0" smtClean="0"/>
              <a:t> </a:t>
            </a:r>
            <a:r>
              <a:rPr lang="en-US" sz="2400" b="1" u="sng" dirty="0" smtClean="0">
                <a:solidFill>
                  <a:srgbClr val="990000"/>
                </a:solidFill>
              </a:rPr>
              <a:t>Matt.11:16ff</a:t>
            </a:r>
            <a:r>
              <a:rPr lang="en-US" sz="2400" b="1" dirty="0" smtClean="0"/>
              <a:t>.</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8306066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2" end="2"/>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5050</TotalTime>
  <Words>2369</Words>
  <Application>Microsoft Macintosh PowerPoint</Application>
  <PresentationFormat>On-screen Show (4:3)</PresentationFormat>
  <Paragraphs>82</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Plaza</vt:lpstr>
      <vt:lpstr>PowerPoint Presentation</vt:lpstr>
      <vt:lpstr>How to Understand the Bible</vt:lpstr>
      <vt:lpstr>Keys to Understanding the Bible (review)</vt:lpstr>
      <vt:lpstr>Keys to Understanding the Bible (review)</vt:lpstr>
      <vt:lpstr>Keys to Understanding the Bible (review)</vt:lpstr>
      <vt:lpstr>Keys to Understanding the Bible</vt:lpstr>
      <vt:lpstr>Keys to Understanding the Bible</vt:lpstr>
      <vt:lpstr>Keys to Understanding the Bible</vt:lpstr>
      <vt:lpstr>Keys to Understanding the Bible</vt:lpstr>
      <vt:lpstr>Keys to Understanding the Bible</vt:lpstr>
      <vt:lpstr>PowerPoint Presentation</vt:lpstr>
    </vt:vector>
  </TitlesOfParts>
  <Company>Southside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Order of Services:</dc:title>
  <dc:creator>Philip Strong</dc:creator>
  <cp:lastModifiedBy>Philip Strong</cp:lastModifiedBy>
  <cp:revision>62</cp:revision>
  <cp:lastPrinted>2017-02-19T21:17:52Z</cp:lastPrinted>
  <dcterms:created xsi:type="dcterms:W3CDTF">2013-01-31T17:37:35Z</dcterms:created>
  <dcterms:modified xsi:type="dcterms:W3CDTF">2017-02-20T02:11:24Z</dcterms:modified>
</cp:coreProperties>
</file>