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4"/>
  </p:handoutMasterIdLst>
  <p:sldIdLst>
    <p:sldId id="262" r:id="rId2"/>
    <p:sldId id="258" r:id="rId3"/>
    <p:sldId id="256" r:id="rId4"/>
    <p:sldId id="259" r:id="rId5"/>
    <p:sldId id="260" r:id="rId6"/>
    <p:sldId id="261" r:id="rId7"/>
    <p:sldId id="263" r:id="rId8"/>
    <p:sldId id="265" r:id="rId9"/>
    <p:sldId id="264" r:id="rId10"/>
    <p:sldId id="267" r:id="rId11"/>
    <p:sldId id="266" r:id="rId12"/>
    <p:sldId id="25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A61C6D-CD68-5E42-A258-56FF85055631}" type="datetimeFigureOut">
              <a:rPr lang="en-US" smtClean="0"/>
              <a:t>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2EA57C-28A0-FC4D-AE09-32BEC3314C11}" type="slidenum">
              <a:rPr lang="en-US" smtClean="0"/>
              <a:t>‹#›</a:t>
            </a:fld>
            <a:endParaRPr lang="en-US"/>
          </a:p>
        </p:txBody>
      </p:sp>
    </p:spTree>
    <p:extLst>
      <p:ext uri="{BB962C8B-B14F-4D97-AF65-F5344CB8AC3E}">
        <p14:creationId xmlns:p14="http://schemas.microsoft.com/office/powerpoint/2010/main" val="1149667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xmlns:p14="http://schemas.microsoft.com/office/powerpoint/2010/main">
    <p:wedge/>
  </p:transition>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535362"/>
          </a:xfrm>
        </p:spPr>
        <p:txBody>
          <a:bodyPr>
            <a:normAutofit fontScale="90000"/>
          </a:bodyPr>
          <a:lstStyle/>
          <a:p>
            <a:r>
              <a:rPr lang="en-US" b="1" dirty="0" smtClean="0">
                <a:solidFill>
                  <a:srgbClr val="FFFF00"/>
                </a:solidFill>
              </a:rPr>
              <a:t>If you were personally responsible for making </a:t>
            </a:r>
            <a:r>
              <a:rPr lang="en-US" b="1" u="sng" dirty="0" smtClean="0">
                <a:solidFill>
                  <a:srgbClr val="FFFF00"/>
                </a:solidFill>
              </a:rPr>
              <a:t>one</a:t>
            </a:r>
            <a:r>
              <a:rPr lang="en-US" b="1" dirty="0" smtClean="0">
                <a:solidFill>
                  <a:srgbClr val="FFFF00"/>
                </a:solidFill>
              </a:rPr>
              <a:t> resolution </a:t>
            </a:r>
            <a:r>
              <a:rPr lang="en-US" b="1" i="1" dirty="0" smtClean="0"/>
              <a:t>for the congregation’s spiritual health and well-being</a:t>
            </a:r>
            <a:r>
              <a:rPr lang="en-US" b="1" dirty="0" smtClean="0"/>
              <a:t>, </a:t>
            </a:r>
            <a:r>
              <a:rPr lang="en-US" b="1" dirty="0" smtClean="0">
                <a:solidFill>
                  <a:srgbClr val="FFFF00"/>
                </a:solidFill>
              </a:rPr>
              <a:t>what would it be?</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smtClean="0">
                <a:solidFill>
                  <a:srgbClr val="92D050"/>
                </a:solidFill>
              </a:rPr>
              <a:t>Think about it.</a:t>
            </a:r>
            <a:endParaRPr lang="en-US" dirty="0">
              <a:solidFill>
                <a:srgbClr val="92D050"/>
              </a:solidFill>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t>The one resolution </a:t>
            </a:r>
            <a:r>
              <a:rPr lang="en-US" sz="3200" b="1" dirty="0" smtClean="0">
                <a:solidFill>
                  <a:srgbClr val="92D050"/>
                </a:solidFill>
              </a:rPr>
              <a:t>each of us</a:t>
            </a:r>
            <a:r>
              <a:rPr lang="en-US" sz="3200" b="1" dirty="0" smtClean="0"/>
              <a:t>, and </a:t>
            </a:r>
            <a:r>
              <a:rPr lang="en-US" sz="3200" b="1" dirty="0" smtClean="0">
                <a:solidFill>
                  <a:srgbClr val="92D050"/>
                </a:solidFill>
              </a:rPr>
              <a:t>all of us as a congregation</a:t>
            </a:r>
            <a:r>
              <a:rPr lang="en-US" sz="3200" b="1" dirty="0" smtClean="0"/>
              <a:t>, need to make and keep is to:</a:t>
            </a:r>
            <a:endParaRPr lang="en-US" sz="3200" b="1" dirty="0"/>
          </a:p>
        </p:txBody>
      </p:sp>
      <p:sp>
        <p:nvSpPr>
          <p:cNvPr id="3" name="Content Placeholder 2"/>
          <p:cNvSpPr>
            <a:spLocks noGrp="1"/>
          </p:cNvSpPr>
          <p:nvPr>
            <p:ph idx="1"/>
          </p:nvPr>
        </p:nvSpPr>
        <p:spPr>
          <a:xfrm>
            <a:off x="228600" y="1219200"/>
            <a:ext cx="8686800" cy="5410200"/>
          </a:xfrm>
        </p:spPr>
        <p:txBody>
          <a:bodyPr>
            <a:normAutofit fontScale="92500"/>
          </a:bodyPr>
          <a:lstStyle/>
          <a:p>
            <a:pPr>
              <a:buNone/>
            </a:pPr>
            <a:r>
              <a:rPr lang="en-US" sz="2800" b="1" i="1" dirty="0" smtClean="0">
                <a:solidFill>
                  <a:srgbClr val="FFFF00"/>
                </a:solidFill>
              </a:rPr>
              <a:t>“Seek first His kingdom, and His righteousness” </a:t>
            </a:r>
            <a:r>
              <a:rPr lang="en-US" sz="2800" b="1" u="sng" dirty="0" smtClean="0">
                <a:solidFill>
                  <a:srgbClr val="FFFF00"/>
                </a:solidFill>
              </a:rPr>
              <a:t>Matt.6:33</a:t>
            </a:r>
            <a:endParaRPr lang="en-US" sz="2800" b="1" dirty="0">
              <a:solidFill>
                <a:srgbClr val="92D050"/>
              </a:solidFill>
            </a:endParaRPr>
          </a:p>
          <a:p>
            <a:pPr>
              <a:buNone/>
            </a:pPr>
            <a:r>
              <a:rPr lang="en-US" sz="2800" b="1" dirty="0" smtClean="0"/>
              <a:t>Notice from the verse itself that:</a:t>
            </a:r>
          </a:p>
          <a:p>
            <a:r>
              <a:rPr lang="en-US" sz="2800" b="1" dirty="0" smtClean="0">
                <a:solidFill>
                  <a:srgbClr val="FF7C80"/>
                </a:solidFill>
              </a:rPr>
              <a:t>It doesn’t say </a:t>
            </a:r>
            <a:r>
              <a:rPr lang="en-US" sz="2800" b="1" i="1" dirty="0" smtClean="0">
                <a:solidFill>
                  <a:srgbClr val="FF7C80"/>
                </a:solidFill>
              </a:rPr>
              <a:t>“Seek first </a:t>
            </a:r>
            <a:r>
              <a:rPr lang="en-US" sz="2800" b="1" i="1" u="sng" dirty="0" smtClean="0">
                <a:solidFill>
                  <a:srgbClr val="FF7C80"/>
                </a:solidFill>
              </a:rPr>
              <a:t>m</a:t>
            </a:r>
            <a:r>
              <a:rPr lang="en-US" sz="2800" b="1" i="1" dirty="0" smtClean="0">
                <a:solidFill>
                  <a:srgbClr val="FF7C80"/>
                </a:solidFill>
              </a:rPr>
              <a:t>y righteousness”</a:t>
            </a:r>
            <a:r>
              <a:rPr lang="en-US" sz="2800" b="1" i="1" dirty="0" smtClean="0">
                <a:solidFill>
                  <a:srgbClr val="FF7C80"/>
                </a:solidFill>
              </a:rPr>
              <a:t>-</a:t>
            </a:r>
            <a:r>
              <a:rPr lang="en-US" sz="2800" b="1" dirty="0" smtClean="0">
                <a:solidFill>
                  <a:srgbClr val="FF7C80"/>
                </a:solidFill>
              </a:rPr>
              <a:t> </a:t>
            </a:r>
          </a:p>
          <a:p>
            <a:pPr>
              <a:buNone/>
            </a:pPr>
            <a:r>
              <a:rPr lang="en-US" sz="2800" b="1" dirty="0" smtClean="0">
                <a:solidFill>
                  <a:srgbClr val="92D050"/>
                </a:solidFill>
              </a:rPr>
              <a:t>				</a:t>
            </a:r>
            <a:r>
              <a:rPr lang="en-US" sz="2800" b="1" dirty="0" smtClean="0">
                <a:solidFill>
                  <a:srgbClr val="00B0F0"/>
                </a:solidFill>
              </a:rPr>
              <a:t>it </a:t>
            </a:r>
            <a:r>
              <a:rPr lang="en-US" sz="2800" b="1" dirty="0" smtClean="0">
                <a:solidFill>
                  <a:srgbClr val="00B0F0"/>
                </a:solidFill>
              </a:rPr>
              <a:t>says </a:t>
            </a:r>
            <a:r>
              <a:rPr lang="en-US" sz="2800" b="1" i="1" dirty="0" smtClean="0">
                <a:solidFill>
                  <a:srgbClr val="00B0F0"/>
                </a:solidFill>
              </a:rPr>
              <a:t>“Seek first </a:t>
            </a:r>
            <a:r>
              <a:rPr lang="en-US" sz="2800" b="1" i="1" u="sng" dirty="0" smtClean="0">
                <a:solidFill>
                  <a:srgbClr val="00B0F0"/>
                </a:solidFill>
              </a:rPr>
              <a:t>Hi</a:t>
            </a:r>
            <a:r>
              <a:rPr lang="en-US" sz="2800" b="1" i="1" dirty="0" smtClean="0">
                <a:solidFill>
                  <a:srgbClr val="00B0F0"/>
                </a:solidFill>
              </a:rPr>
              <a:t>s righteousness</a:t>
            </a:r>
            <a:r>
              <a:rPr lang="en-US" sz="2800" b="1" i="1" dirty="0" smtClean="0">
                <a:solidFill>
                  <a:srgbClr val="00B0F0"/>
                </a:solidFill>
              </a:rPr>
              <a:t>”</a:t>
            </a:r>
            <a:r>
              <a:rPr lang="en-US" sz="2800" b="1" dirty="0" smtClean="0">
                <a:solidFill>
                  <a:srgbClr val="00B0F0"/>
                </a:solidFill>
              </a:rPr>
              <a:t> </a:t>
            </a:r>
            <a:endParaRPr lang="en-US" sz="2800" b="1" dirty="0" smtClean="0">
              <a:solidFill>
                <a:srgbClr val="00B0F0"/>
              </a:solidFill>
            </a:endParaRPr>
          </a:p>
          <a:p>
            <a:pPr indent="0">
              <a:buNone/>
            </a:pPr>
            <a:r>
              <a:rPr lang="en-US" sz="2400" b="1" dirty="0" smtClean="0"/>
              <a:t>Here is something society, “religious” society, and </a:t>
            </a:r>
            <a:r>
              <a:rPr lang="en-US" sz="2400" b="1" u="sng" dirty="0" smtClean="0"/>
              <a:t>we</a:t>
            </a:r>
            <a:r>
              <a:rPr lang="en-US" sz="2400" b="1" dirty="0" smtClean="0"/>
              <a:t> need to get, keep, remember, and live by:</a:t>
            </a:r>
          </a:p>
          <a:p>
            <a:pPr lvl="2" indent="-457200">
              <a:buNone/>
            </a:pPr>
            <a:r>
              <a:rPr lang="en-US" b="1" u="sng" dirty="0" smtClean="0"/>
              <a:t>Man</a:t>
            </a:r>
            <a:r>
              <a:rPr lang="en-US" b="1" dirty="0" smtClean="0"/>
              <a:t> doesn’t determine righteousness- never has, and never will.</a:t>
            </a:r>
          </a:p>
          <a:p>
            <a:pPr lvl="2" indent="-457200">
              <a:buNone/>
            </a:pPr>
            <a:r>
              <a:rPr lang="en-US" b="1" dirty="0" smtClean="0"/>
              <a:t>Not even God’s people Israel did, </a:t>
            </a:r>
            <a:r>
              <a:rPr lang="en-US" b="1" u="sng" dirty="0" smtClean="0">
                <a:solidFill>
                  <a:srgbClr val="FFFF00"/>
                </a:solidFill>
              </a:rPr>
              <a:t>Rom.</a:t>
            </a:r>
            <a:r>
              <a:rPr lang="en-US" b="1" u="sng" smtClean="0">
                <a:solidFill>
                  <a:srgbClr val="FFFF00"/>
                </a:solidFill>
              </a:rPr>
              <a:t>10:1-4</a:t>
            </a:r>
            <a:r>
              <a:rPr lang="en-US" b="1" dirty="0" smtClean="0"/>
              <a:t>.</a:t>
            </a:r>
          </a:p>
          <a:p>
            <a:pPr lvl="2" indent="-457200">
              <a:buNone/>
            </a:pPr>
            <a:r>
              <a:rPr lang="en-US" b="1" u="sng" dirty="0" smtClean="0"/>
              <a:t>God</a:t>
            </a:r>
            <a:r>
              <a:rPr lang="en-US" b="1" dirty="0" smtClean="0"/>
              <a:t> determines righteousness, </a:t>
            </a:r>
            <a:r>
              <a:rPr lang="en-US" b="1" u="sng" dirty="0" smtClean="0">
                <a:solidFill>
                  <a:srgbClr val="FFFF00"/>
                </a:solidFill>
              </a:rPr>
              <a:t>Rom.1:16-17</a:t>
            </a:r>
            <a:r>
              <a:rPr lang="en-US" b="1" dirty="0" smtClean="0"/>
              <a:t>!</a:t>
            </a:r>
          </a:p>
          <a:p>
            <a:pPr lvl="2" indent="-457200">
              <a:buNone/>
            </a:pPr>
            <a:r>
              <a:rPr lang="en-US" b="1" dirty="0" smtClean="0"/>
              <a:t>We either obey God in righteousness, or do our own (or the Devil’s) thing in unrighteousness- it is one way or the other, just like Jesus said, </a:t>
            </a:r>
            <a:r>
              <a:rPr lang="en-US" b="1" u="sng" dirty="0" smtClean="0">
                <a:solidFill>
                  <a:srgbClr val="FFFF00"/>
                </a:solidFill>
              </a:rPr>
              <a:t>Matt.6:24</a:t>
            </a:r>
            <a:r>
              <a:rPr lang="en-US" b="1" dirty="0" smtClean="0"/>
              <a:t>.</a:t>
            </a:r>
          </a:p>
          <a:p>
            <a:pPr indent="0">
              <a:buNone/>
            </a:pPr>
            <a:r>
              <a:rPr lang="en-US" sz="2400" b="1" dirty="0" smtClean="0"/>
              <a:t>Are you/we resolved to </a:t>
            </a:r>
            <a:r>
              <a:rPr lang="en-US" sz="2400" b="1" i="1" dirty="0" smtClean="0"/>
              <a:t>seek first </a:t>
            </a:r>
            <a:r>
              <a:rPr lang="en-US" sz="2400" b="1" dirty="0" smtClean="0"/>
              <a:t>(and only) </a:t>
            </a:r>
            <a:r>
              <a:rPr lang="en-US" sz="2400" b="1" i="1" u="sng" dirty="0" smtClean="0"/>
              <a:t>Hi</a:t>
            </a:r>
            <a:r>
              <a:rPr lang="en-US" sz="2400" b="1" i="1" dirty="0" smtClean="0"/>
              <a:t>s righteousness?</a:t>
            </a:r>
            <a:endParaRPr lang="en-US" sz="2400" b="1" dirty="0" smtClean="0"/>
          </a:p>
        </p:txBody>
      </p:sp>
    </p:spTree>
    <p:extLst>
      <p:ext uri="{BB962C8B-B14F-4D97-AF65-F5344CB8AC3E}">
        <p14:creationId xmlns:p14="http://schemas.microsoft.com/office/powerpoint/2010/main" val="2170161101"/>
      </p:ext>
    </p:extLst>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600" b="1" dirty="0" smtClean="0">
                <a:solidFill>
                  <a:srgbClr val="FFFF00"/>
                </a:solidFill>
              </a:rPr>
              <a:t>“So how do I, and we,</a:t>
            </a:r>
            <a:br>
              <a:rPr lang="en-US" sz="3600" b="1" dirty="0" smtClean="0">
                <a:solidFill>
                  <a:srgbClr val="FFFF00"/>
                </a:solidFill>
              </a:rPr>
            </a:br>
            <a:r>
              <a:rPr lang="en-US" sz="3600" b="1" dirty="0" smtClean="0">
                <a:solidFill>
                  <a:srgbClr val="FFFF00"/>
                </a:solidFill>
              </a:rPr>
              <a:t> </a:t>
            </a:r>
            <a:r>
              <a:rPr lang="en-US" sz="3600" b="1" i="1" dirty="0" smtClean="0">
                <a:solidFill>
                  <a:srgbClr val="FFFF00"/>
                </a:solidFill>
              </a:rPr>
              <a:t>Seek first His kingdom?”</a:t>
            </a:r>
            <a:endParaRPr lang="en-US" sz="3600" b="1" dirty="0">
              <a:solidFill>
                <a:srgbClr val="FFFF00"/>
              </a:solidFill>
            </a:endParaRPr>
          </a:p>
        </p:txBody>
      </p:sp>
      <p:sp>
        <p:nvSpPr>
          <p:cNvPr id="3" name="Content Placeholder 2"/>
          <p:cNvSpPr>
            <a:spLocks noGrp="1"/>
          </p:cNvSpPr>
          <p:nvPr>
            <p:ph idx="1"/>
          </p:nvPr>
        </p:nvSpPr>
        <p:spPr>
          <a:xfrm>
            <a:off x="228600" y="1524000"/>
            <a:ext cx="8686800" cy="5105400"/>
          </a:xfrm>
        </p:spPr>
        <p:txBody>
          <a:bodyPr>
            <a:normAutofit/>
          </a:bodyPr>
          <a:lstStyle/>
          <a:p>
            <a:pPr>
              <a:buNone/>
            </a:pPr>
            <a:r>
              <a:rPr lang="en-US" sz="2800" b="1" dirty="0" smtClean="0"/>
              <a:t>That question probably has any number of answers, but understanding and applying what we’ve already covered is a great start. </a:t>
            </a:r>
          </a:p>
          <a:p>
            <a:pPr>
              <a:buNone/>
            </a:pPr>
            <a:r>
              <a:rPr lang="en-US" sz="2800" b="1" dirty="0" smtClean="0"/>
              <a:t>Additionally, and from this context, note a couple of concluding points that will help us to </a:t>
            </a:r>
            <a:r>
              <a:rPr lang="en-US" sz="2800" b="1" i="1" dirty="0" smtClean="0"/>
              <a:t>seek first His kingdom:</a:t>
            </a:r>
            <a:endParaRPr lang="en-US" sz="2800" b="1" dirty="0" smtClean="0"/>
          </a:p>
          <a:p>
            <a:pPr marL="914400" lvl="1" indent="-514350">
              <a:buFont typeface="+mj-lt"/>
              <a:buAutoNum type="arabicPeriod"/>
            </a:pPr>
            <a:r>
              <a:rPr lang="en-US" sz="2400" b="1" dirty="0" smtClean="0"/>
              <a:t>Use the right </a:t>
            </a:r>
            <a:r>
              <a:rPr lang="en-US" sz="2400" b="1" i="1" dirty="0" smtClean="0"/>
              <a:t>bank </a:t>
            </a:r>
            <a:r>
              <a:rPr lang="en-US" sz="2400" b="1" dirty="0" smtClean="0"/>
              <a:t>for your </a:t>
            </a:r>
            <a:r>
              <a:rPr lang="en-US" sz="2400" b="1" i="1" dirty="0" smtClean="0"/>
              <a:t>treasure, </a:t>
            </a:r>
            <a:r>
              <a:rPr lang="en-US" sz="2400" b="1" u="sng" dirty="0" smtClean="0">
                <a:solidFill>
                  <a:srgbClr val="FFFF00"/>
                </a:solidFill>
              </a:rPr>
              <a:t>vv.19-21</a:t>
            </a:r>
            <a:r>
              <a:rPr lang="en-US" sz="2400" b="1" dirty="0" smtClean="0"/>
              <a:t>.</a:t>
            </a:r>
          </a:p>
          <a:p>
            <a:pPr marL="914400" lvl="1" indent="-514350">
              <a:buFont typeface="+mj-lt"/>
              <a:buAutoNum type="arabicPeriod"/>
            </a:pPr>
            <a:r>
              <a:rPr lang="en-US" sz="2400" b="1" dirty="0" smtClean="0"/>
              <a:t>Maintain proper </a:t>
            </a:r>
            <a:r>
              <a:rPr lang="en-US" sz="2400" b="1" i="1" dirty="0" smtClean="0"/>
              <a:t>vision</a:t>
            </a:r>
            <a:r>
              <a:rPr lang="en-US" sz="2400" b="1" dirty="0" smtClean="0"/>
              <a:t> </a:t>
            </a:r>
            <a:r>
              <a:rPr lang="en-US" sz="2400" dirty="0" smtClean="0"/>
              <a:t>(perspective)</a:t>
            </a:r>
            <a:r>
              <a:rPr lang="en-US" sz="2400" b="1" dirty="0" smtClean="0"/>
              <a:t>, </a:t>
            </a:r>
            <a:r>
              <a:rPr lang="en-US" sz="2400" b="1" u="sng" dirty="0" smtClean="0">
                <a:solidFill>
                  <a:srgbClr val="FFFF00"/>
                </a:solidFill>
              </a:rPr>
              <a:t>vv.22-23</a:t>
            </a:r>
            <a:r>
              <a:rPr lang="en-US" sz="2400" b="1" dirty="0" smtClean="0"/>
              <a:t>.</a:t>
            </a:r>
          </a:p>
          <a:p>
            <a:pPr marL="914400" lvl="1" indent="-514350">
              <a:buFont typeface="+mj-lt"/>
              <a:buAutoNum type="arabicPeriod"/>
            </a:pPr>
            <a:r>
              <a:rPr lang="en-US" sz="2400" b="1" dirty="0" smtClean="0"/>
              <a:t>Understand and make your choice with regard to whom you will serve- then stick to it, </a:t>
            </a:r>
            <a:r>
              <a:rPr lang="en-US" sz="2400" b="1" u="sng" dirty="0" smtClean="0">
                <a:solidFill>
                  <a:srgbClr val="FFFF00"/>
                </a:solidFill>
              </a:rPr>
              <a:t>v.24</a:t>
            </a:r>
            <a:r>
              <a:rPr lang="en-US" sz="2400" b="1" dirty="0" smtClean="0"/>
              <a:t>.</a:t>
            </a:r>
          </a:p>
          <a:p>
            <a:pPr marL="914400" lvl="1" indent="-514350">
              <a:buFont typeface="+mj-lt"/>
              <a:buAutoNum type="arabicPeriod"/>
            </a:pPr>
            <a:r>
              <a:rPr lang="en-US" sz="2400" b="1" dirty="0" smtClean="0"/>
              <a:t>Know that </a:t>
            </a:r>
            <a:r>
              <a:rPr lang="en-US" sz="2400" b="1" i="1" dirty="0" smtClean="0"/>
              <a:t>this life</a:t>
            </a:r>
            <a:r>
              <a:rPr lang="en-US" sz="2400" b="1" dirty="0" smtClean="0"/>
              <a:t> is </a:t>
            </a:r>
            <a:r>
              <a:rPr lang="en-US" sz="2400" b="1" u="sng" dirty="0" smtClean="0"/>
              <a:t>not</a:t>
            </a:r>
            <a:r>
              <a:rPr lang="en-US" sz="2400" b="1" dirty="0" smtClean="0"/>
              <a:t> what “it” is all about, </a:t>
            </a:r>
            <a:r>
              <a:rPr lang="en-US" sz="2400" b="1" u="sng" dirty="0" smtClean="0">
                <a:solidFill>
                  <a:srgbClr val="FFFF00"/>
                </a:solidFill>
              </a:rPr>
              <a:t>vv.25-32,33</a:t>
            </a:r>
            <a:r>
              <a:rPr lang="en-US" sz="2400" b="1" dirty="0" smtClean="0"/>
              <a:t>.</a:t>
            </a: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391400" cy="4800600"/>
          </a:xfrm>
        </p:spPr>
        <p:txBody>
          <a:bodyPr>
            <a:normAutofit/>
          </a:bodyPr>
          <a:lstStyle/>
          <a:p>
            <a:pPr algn="l"/>
            <a:r>
              <a:rPr lang="en-US" sz="2400" b="1" dirty="0" smtClean="0"/>
              <a:t>Resolutions are usually made this time of year (and subsequently broken). </a:t>
            </a:r>
          </a:p>
          <a:p>
            <a:pPr algn="l"/>
            <a:r>
              <a:rPr lang="en-US" sz="2400" b="1" dirty="0" smtClean="0"/>
              <a:t>We typically vow </a:t>
            </a:r>
            <a:r>
              <a:rPr lang="en-US" sz="2400" b="1" i="1" dirty="0" smtClean="0"/>
              <a:t>to do better </a:t>
            </a:r>
            <a:r>
              <a:rPr lang="en-US" sz="2400" b="1" dirty="0" smtClean="0"/>
              <a:t>at a number of things:</a:t>
            </a:r>
          </a:p>
          <a:p>
            <a:pPr lvl="1" indent="-457200" algn="l">
              <a:buFont typeface="Wingdings" pitchFamily="2" charset="2"/>
              <a:buChar char="ü"/>
            </a:pPr>
            <a:r>
              <a:rPr lang="en-US" sz="2000" b="1" i="1" dirty="0" smtClean="0">
                <a:solidFill>
                  <a:srgbClr val="FFFF00"/>
                </a:solidFill>
              </a:rPr>
              <a:t>Self- </a:t>
            </a:r>
            <a:r>
              <a:rPr lang="en-US" sz="2000" b="1" dirty="0" smtClean="0">
                <a:solidFill>
                  <a:srgbClr val="FFFF00"/>
                </a:solidFill>
              </a:rPr>
              <a:t>Losing weight- </a:t>
            </a:r>
            <a:r>
              <a:rPr lang="en-US" sz="2000" b="1" dirty="0" smtClean="0"/>
              <a:t>exercising more and/or taking better 		care of oneself</a:t>
            </a:r>
          </a:p>
          <a:p>
            <a:pPr lvl="1" indent="-457200" algn="l">
              <a:buFont typeface="Wingdings" pitchFamily="2" charset="2"/>
              <a:buChar char="ü"/>
            </a:pPr>
            <a:r>
              <a:rPr lang="en-US" sz="2000" b="1" i="1" dirty="0" smtClean="0">
                <a:solidFill>
                  <a:srgbClr val="92D050"/>
                </a:solidFill>
              </a:rPr>
              <a:t>Externals- </a:t>
            </a:r>
            <a:r>
              <a:rPr lang="en-US" sz="2000" b="1" dirty="0" smtClean="0">
                <a:solidFill>
                  <a:srgbClr val="92D050"/>
                </a:solidFill>
              </a:rPr>
              <a:t>Managing money</a:t>
            </a:r>
            <a:r>
              <a:rPr lang="en-US" sz="2000" b="1" dirty="0" smtClean="0"/>
              <a:t>, time, and other resources</a:t>
            </a:r>
          </a:p>
          <a:p>
            <a:pPr lvl="1" indent="-457200" algn="l">
              <a:buFont typeface="Wingdings" pitchFamily="2" charset="2"/>
              <a:buChar char="ü"/>
            </a:pPr>
            <a:r>
              <a:rPr lang="en-US" sz="2000" b="1" i="1" dirty="0" smtClean="0">
                <a:solidFill>
                  <a:srgbClr val="00B0F0"/>
                </a:solidFill>
              </a:rPr>
              <a:t>Relationships</a:t>
            </a:r>
            <a:r>
              <a:rPr lang="en-US" sz="2000" b="1" dirty="0" smtClean="0"/>
              <a:t>- being a </a:t>
            </a:r>
            <a:r>
              <a:rPr lang="en-US" sz="2000" b="1" dirty="0" smtClean="0">
                <a:solidFill>
                  <a:srgbClr val="00B0F0"/>
                </a:solidFill>
              </a:rPr>
              <a:t>better </a:t>
            </a:r>
            <a:r>
              <a:rPr lang="en-US" sz="2000" b="1" i="1" dirty="0" smtClean="0">
                <a:solidFill>
                  <a:srgbClr val="00B0F0"/>
                </a:solidFill>
              </a:rPr>
              <a:t>parent</a:t>
            </a:r>
            <a:r>
              <a:rPr lang="en-US" sz="2000" b="1" i="1" dirty="0" smtClean="0"/>
              <a:t>, </a:t>
            </a:r>
            <a:r>
              <a:rPr lang="en-US" sz="2000" b="1" i="1" dirty="0" smtClean="0">
                <a:solidFill>
                  <a:srgbClr val="00B0F0"/>
                </a:solidFill>
              </a:rPr>
              <a:t>spouse</a:t>
            </a:r>
            <a:r>
              <a:rPr lang="en-US" sz="2000" b="1" i="1" dirty="0" smtClean="0"/>
              <a:t>, </a:t>
            </a:r>
            <a:r>
              <a:rPr lang="en-US" sz="2000" b="1" i="1" dirty="0" smtClean="0">
                <a:solidFill>
                  <a:srgbClr val="00B0F0"/>
                </a:solidFill>
              </a:rPr>
              <a:t>etc</a:t>
            </a:r>
            <a:r>
              <a:rPr lang="en-US" sz="2000" b="1" i="1" dirty="0" smtClean="0"/>
              <a:t>.</a:t>
            </a:r>
            <a:endParaRPr lang="en-US" sz="2000" b="1" dirty="0" smtClean="0"/>
          </a:p>
          <a:p>
            <a:pPr algn="l">
              <a:buFont typeface="Wingdings" pitchFamily="2" charset="2"/>
              <a:buChar char="ü"/>
            </a:pPr>
            <a:endParaRPr lang="en-US" sz="2400" b="1" dirty="0"/>
          </a:p>
        </p:txBody>
      </p:sp>
      <p:pic>
        <p:nvPicPr>
          <p:cNvPr id="1028" name="Picture 4"/>
          <p:cNvPicPr>
            <a:picLocks noChangeAspect="1" noChangeArrowheads="1"/>
          </p:cNvPicPr>
          <p:nvPr/>
        </p:nvPicPr>
        <p:blipFill>
          <a:blip r:embed="rId2"/>
          <a:srcRect/>
          <a:stretch>
            <a:fillRect/>
          </a:stretch>
        </p:blipFill>
        <p:spPr bwMode="auto">
          <a:xfrm>
            <a:off x="5810250" y="4429125"/>
            <a:ext cx="3333750" cy="24288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838200" y="4495800"/>
            <a:ext cx="2045368" cy="18288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3505200" y="137159"/>
            <a:ext cx="1953381" cy="1447800"/>
          </a:xfrm>
          <a:prstGeom prst="rect">
            <a:avLst/>
          </a:prstGeom>
          <a:noFill/>
          <a:ln w="9525">
            <a:noFill/>
            <a:miter lim="800000"/>
            <a:headEnd/>
            <a:tailEnd/>
          </a:ln>
          <a:effectLst/>
        </p:spPr>
      </p:pic>
      <p:pic>
        <p:nvPicPr>
          <p:cNvPr id="1031" name="Picture 7" descr="C:\Program Files\Microsoft Office\MEDIA\CAGCAT10\j0222015.wmf"/>
          <p:cNvPicPr>
            <a:picLocks noChangeAspect="1" noChangeArrowheads="1"/>
          </p:cNvPicPr>
          <p:nvPr/>
        </p:nvPicPr>
        <p:blipFill>
          <a:blip r:embed="rId5">
            <a:duotone>
              <a:prstClr val="black"/>
              <a:schemeClr val="accent3">
                <a:tint val="45000"/>
                <a:satMod val="400000"/>
              </a:schemeClr>
            </a:duotone>
          </a:blip>
          <a:srcRect/>
          <a:stretch>
            <a:fillRect/>
          </a:stretch>
        </p:blipFill>
        <p:spPr bwMode="auto">
          <a:xfrm>
            <a:off x="7135063" y="2404262"/>
            <a:ext cx="1780337" cy="1786738"/>
          </a:xfrm>
          <a:prstGeom prst="rect">
            <a:avLst/>
          </a:prstGeom>
          <a:noFill/>
        </p:spPr>
      </p:pic>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0" end="0"/>
                                            </p:txEl>
                                          </p:spTgt>
                                        </p:tgtEl>
                                      </p:cBhvr>
                                    </p:animEffect>
                                  </p:childTnLst>
                                </p:cTn>
                              </p:par>
                            </p:childTnLst>
                          </p:cTn>
                        </p:par>
                        <p:par>
                          <p:cTn id="11" fill="hold">
                            <p:stCondLst>
                              <p:cond delay="2050"/>
                            </p:stCondLst>
                            <p:childTnLst>
                              <p:par>
                                <p:cTn id="12" presetID="9" presetClass="entr" presetSubtype="0" fill="hold" nodeType="afterEffect">
                                  <p:stCondLst>
                                    <p:cond delay="0"/>
                                  </p:stCondLst>
                                  <p:childTnLst>
                                    <p:set>
                                      <p:cBhvr>
                                        <p:cTn id="13" dur="1" fill="hold">
                                          <p:stCondLst>
                                            <p:cond delay="0"/>
                                          </p:stCondLst>
                                        </p:cTn>
                                        <p:tgtEl>
                                          <p:spTgt spid="1030"/>
                                        </p:tgtEl>
                                        <p:attrNameLst>
                                          <p:attrName>style.visibility</p:attrName>
                                        </p:attrNameLst>
                                      </p:cBhvr>
                                      <p:to>
                                        <p:strVal val="visible"/>
                                      </p:to>
                                    </p:set>
                                    <p:animEffect transition="in" filter="dissolve">
                                      <p:cBhvr>
                                        <p:cTn id="14" dur="20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500"/>
                                        <p:tgtEl>
                                          <p:spTgt spid="3">
                                            <p:txEl>
                                              <p:pRg st="1" end="1"/>
                                            </p:txEl>
                                          </p:spTgt>
                                        </p:tgtEl>
                                      </p:cBhvr>
                                    </p:animEffect>
                                  </p:childTnLst>
                                </p:cTn>
                              </p:par>
                            </p:childTnLst>
                          </p:cTn>
                        </p:par>
                        <p:par>
                          <p:cTn id="23" fill="hold">
                            <p:stCondLst>
                              <p:cond delay="1525"/>
                            </p:stCondLst>
                            <p:childTnLst>
                              <p:par>
                                <p:cTn id="24" presetID="2" presetClass="entr" presetSubtype="4"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25"/>
                            </p:stCondLst>
                            <p:childTnLst>
                              <p:par>
                                <p:cTn id="29" presetID="9" presetClass="entr" presetSubtype="0" fill="hold" nodeType="afterEffect">
                                  <p:stCondLst>
                                    <p:cond delay="0"/>
                                  </p:stCondLst>
                                  <p:childTnLst>
                                    <p:set>
                                      <p:cBhvr>
                                        <p:cTn id="30" dur="1" fill="hold">
                                          <p:stCondLst>
                                            <p:cond delay="0"/>
                                          </p:stCondLst>
                                        </p:cTn>
                                        <p:tgtEl>
                                          <p:spTgt spid="1029"/>
                                        </p:tgtEl>
                                        <p:attrNameLst>
                                          <p:attrName>style.visibility</p:attrName>
                                        </p:attrNameLst>
                                      </p:cBhvr>
                                      <p:to>
                                        <p:strVal val="visible"/>
                                      </p:to>
                                    </p:set>
                                    <p:animEffect transition="in" filter="dissolve">
                                      <p:cBhvr>
                                        <p:cTn id="31" dur="2000"/>
                                        <p:tgtEl>
                                          <p:spTgt spid="102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1031"/>
                                        </p:tgtEl>
                                        <p:attrNameLst>
                                          <p:attrName>style.visibility</p:attrName>
                                        </p:attrNameLst>
                                      </p:cBhvr>
                                      <p:to>
                                        <p:strVal val="visible"/>
                                      </p:to>
                                    </p:set>
                                    <p:animEffect transition="in" filter="dissolve">
                                      <p:cBhvr>
                                        <p:cTn id="41" dur="2000"/>
                                        <p:tgtEl>
                                          <p:spTgt spid="103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000"/>
                            </p:stCondLst>
                            <p:childTnLst>
                              <p:par>
                                <p:cTn id="49" presetID="9" presetClass="entr" presetSubtype="0" fill="hold" nodeType="afterEffect">
                                  <p:stCondLst>
                                    <p:cond delay="0"/>
                                  </p:stCondLst>
                                  <p:childTnLst>
                                    <p:set>
                                      <p:cBhvr>
                                        <p:cTn id="50" dur="1" fill="hold">
                                          <p:stCondLst>
                                            <p:cond delay="0"/>
                                          </p:stCondLst>
                                        </p:cTn>
                                        <p:tgtEl>
                                          <p:spTgt spid="1028"/>
                                        </p:tgtEl>
                                        <p:attrNameLst>
                                          <p:attrName>style.visibility</p:attrName>
                                        </p:attrNameLst>
                                      </p:cBhvr>
                                      <p:to>
                                        <p:strVal val="visible"/>
                                      </p:to>
                                    </p:set>
                                    <p:animEffect transition="in" filter="dissolve">
                                      <p:cBhvr>
                                        <p:cTn id="51"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And we’ve probably all heard sermons which translated these typical resolutions into spiritual ones:</a:t>
            </a:r>
            <a:endParaRPr lang="en-US" sz="3600" b="1" dirty="0"/>
          </a:p>
        </p:txBody>
      </p:sp>
      <p:sp>
        <p:nvSpPr>
          <p:cNvPr id="3" name="Content Placeholder 2"/>
          <p:cNvSpPr>
            <a:spLocks noGrp="1"/>
          </p:cNvSpPr>
          <p:nvPr>
            <p:ph idx="1"/>
          </p:nvPr>
        </p:nvSpPr>
        <p:spPr>
          <a:xfrm>
            <a:off x="433252" y="1905000"/>
            <a:ext cx="8229600" cy="4525963"/>
          </a:xfrm>
        </p:spPr>
        <p:txBody>
          <a:bodyPr>
            <a:normAutofit fontScale="92500" lnSpcReduction="10000"/>
          </a:bodyPr>
          <a:lstStyle/>
          <a:p>
            <a:pPr>
              <a:spcAft>
                <a:spcPts val="1200"/>
              </a:spcAft>
              <a:buFont typeface="Wingdings" pitchFamily="2" charset="2"/>
              <a:buChar char="Ø"/>
            </a:pPr>
            <a:r>
              <a:rPr lang="en-US" b="1" dirty="0" smtClean="0"/>
              <a:t>Lose the </a:t>
            </a:r>
            <a:r>
              <a:rPr lang="en-US" b="1" i="1" dirty="0" smtClean="0"/>
              <a:t>extra weight </a:t>
            </a:r>
            <a:r>
              <a:rPr lang="en-US" b="1" dirty="0" smtClean="0"/>
              <a:t>of Sin-  </a:t>
            </a:r>
            <a:r>
              <a:rPr lang="en-US" b="1" u="sng" dirty="0" smtClean="0">
                <a:solidFill>
                  <a:srgbClr val="FFFF00"/>
                </a:solidFill>
              </a:rPr>
              <a:t>Heb.12:1-2</a:t>
            </a:r>
            <a:endParaRPr lang="en-US" b="1" dirty="0" smtClean="0">
              <a:solidFill>
                <a:srgbClr val="FFFF00"/>
              </a:solidFill>
            </a:endParaRPr>
          </a:p>
          <a:p>
            <a:pPr>
              <a:spcAft>
                <a:spcPts val="1200"/>
              </a:spcAft>
              <a:buFont typeface="Wingdings" pitchFamily="2" charset="2"/>
              <a:buChar char="Ø"/>
            </a:pPr>
            <a:r>
              <a:rPr lang="en-US" b="1" dirty="0" smtClean="0"/>
              <a:t>Auditing and allocating our resources differently, </a:t>
            </a:r>
            <a:r>
              <a:rPr lang="en-US" b="1" u="sng" dirty="0" smtClean="0">
                <a:solidFill>
                  <a:srgbClr val="92D050"/>
                </a:solidFill>
              </a:rPr>
              <a:t>Phil.3:8</a:t>
            </a:r>
            <a:r>
              <a:rPr lang="en-US" b="1" dirty="0" smtClean="0">
                <a:solidFill>
                  <a:srgbClr val="92D050"/>
                </a:solidFill>
              </a:rPr>
              <a:t>; </a:t>
            </a:r>
            <a:r>
              <a:rPr lang="en-US" b="1" u="sng" dirty="0" smtClean="0">
                <a:solidFill>
                  <a:srgbClr val="92D050"/>
                </a:solidFill>
              </a:rPr>
              <a:t>Matt.6:19-21</a:t>
            </a:r>
            <a:r>
              <a:rPr lang="en-US" b="1" dirty="0" smtClean="0"/>
              <a:t>; and</a:t>
            </a:r>
          </a:p>
          <a:p>
            <a:pPr>
              <a:buFont typeface="Wingdings" pitchFamily="2" charset="2"/>
              <a:buChar char="Ø"/>
            </a:pPr>
            <a:r>
              <a:rPr lang="en-US" b="1" dirty="0" smtClean="0"/>
              <a:t>Being more concerned with our </a:t>
            </a:r>
            <a:r>
              <a:rPr lang="en-US" b="1" i="1" dirty="0" smtClean="0"/>
              <a:t>spiritual relations</a:t>
            </a:r>
            <a:r>
              <a:rPr lang="en-US" b="1" dirty="0" smtClean="0"/>
              <a:t>, </a:t>
            </a:r>
            <a:r>
              <a:rPr lang="en-US" b="1" u="sng" dirty="0" smtClean="0">
                <a:solidFill>
                  <a:srgbClr val="00B0F0"/>
                </a:solidFill>
              </a:rPr>
              <a:t>1John 3:1</a:t>
            </a:r>
            <a:r>
              <a:rPr lang="en-US" b="1" dirty="0" smtClean="0"/>
              <a:t> and </a:t>
            </a:r>
            <a:r>
              <a:rPr lang="en-US" b="1" u="sng" dirty="0" smtClean="0">
                <a:solidFill>
                  <a:srgbClr val="00B0F0"/>
                </a:solidFill>
              </a:rPr>
              <a:t>Luke 14:26</a:t>
            </a:r>
            <a:r>
              <a:rPr lang="en-US" b="1" dirty="0" smtClean="0"/>
              <a:t>. </a:t>
            </a:r>
          </a:p>
          <a:p>
            <a:pPr>
              <a:buNone/>
            </a:pPr>
            <a:endParaRPr lang="en-US" b="1" dirty="0"/>
          </a:p>
          <a:p>
            <a:pPr>
              <a:buNone/>
            </a:pPr>
            <a:r>
              <a:rPr lang="en-US" b="1" dirty="0" smtClean="0"/>
              <a:t>While these are valid and even valuable points and objectives, they are not the direction we’re going in this lesson.</a:t>
            </a: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44562"/>
          </a:xfrm>
        </p:spPr>
        <p:txBody>
          <a:bodyPr/>
          <a:lstStyle/>
          <a:p>
            <a:r>
              <a:rPr lang="en-US" b="1" dirty="0" smtClean="0"/>
              <a:t>Instead, think in these terms:</a:t>
            </a:r>
            <a:endParaRPr lang="en-US" b="1"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sz="2800" b="1" dirty="0" smtClean="0">
                <a:solidFill>
                  <a:srgbClr val="FFFF00"/>
                </a:solidFill>
              </a:rPr>
              <a:t>If you were personally responsible for making </a:t>
            </a:r>
            <a:r>
              <a:rPr lang="en-US" sz="2800" b="1" u="sng" dirty="0" smtClean="0">
                <a:solidFill>
                  <a:srgbClr val="FFFF00"/>
                </a:solidFill>
              </a:rPr>
              <a:t>one</a:t>
            </a:r>
            <a:r>
              <a:rPr lang="en-US" sz="2800" b="1" dirty="0" smtClean="0">
                <a:solidFill>
                  <a:srgbClr val="FFFF00"/>
                </a:solidFill>
              </a:rPr>
              <a:t> resolution </a:t>
            </a:r>
            <a:r>
              <a:rPr lang="en-US" sz="2800" b="1" i="1" dirty="0" smtClean="0">
                <a:solidFill>
                  <a:srgbClr val="FFFF00"/>
                </a:solidFill>
              </a:rPr>
              <a:t>for the congregation’s spiritual health and well-being</a:t>
            </a:r>
            <a:r>
              <a:rPr lang="en-US" sz="2800" b="1" dirty="0" smtClean="0">
                <a:solidFill>
                  <a:srgbClr val="FFFF00"/>
                </a:solidFill>
              </a:rPr>
              <a:t>, what would it be?</a:t>
            </a:r>
          </a:p>
          <a:p>
            <a:r>
              <a:rPr lang="en-US" sz="2800" b="1" dirty="0" smtClean="0">
                <a:solidFill>
                  <a:srgbClr val="FF7C80"/>
                </a:solidFill>
              </a:rPr>
              <a:t>This is not meant as an opportunity to vent complaints or dislikes- like auditorium temperature,  song selection(s) or leading, or sermon or bible class criticisms. </a:t>
            </a:r>
          </a:p>
          <a:p>
            <a:r>
              <a:rPr lang="en-US" sz="2800" b="1" dirty="0" smtClean="0">
                <a:solidFill>
                  <a:schemeClr val="bg2">
                    <a:lumMod val="40000"/>
                    <a:lumOff val="60000"/>
                  </a:schemeClr>
                </a:solidFill>
              </a:rPr>
              <a:t>It is meant to get us all to think of what </a:t>
            </a:r>
            <a:r>
              <a:rPr lang="en-US" sz="2800" b="1" u="sng" dirty="0" smtClean="0">
                <a:solidFill>
                  <a:schemeClr val="bg2">
                    <a:lumMod val="40000"/>
                    <a:lumOff val="60000"/>
                  </a:schemeClr>
                </a:solidFill>
              </a:rPr>
              <a:t>we</a:t>
            </a:r>
            <a:r>
              <a:rPr lang="en-US" sz="2800" b="1" dirty="0" smtClean="0">
                <a:solidFill>
                  <a:schemeClr val="bg2">
                    <a:lumMod val="40000"/>
                    <a:lumOff val="60000"/>
                  </a:schemeClr>
                </a:solidFill>
              </a:rPr>
              <a:t> need to do to be a </a:t>
            </a:r>
            <a:r>
              <a:rPr lang="en-US" sz="2800" b="1" i="1" dirty="0" smtClean="0">
                <a:solidFill>
                  <a:schemeClr val="bg2">
                    <a:lumMod val="40000"/>
                    <a:lumOff val="60000"/>
                  </a:schemeClr>
                </a:solidFill>
              </a:rPr>
              <a:t>healthy, strong, </a:t>
            </a:r>
            <a:r>
              <a:rPr lang="en-US" sz="2800" b="1" dirty="0" smtClean="0">
                <a:solidFill>
                  <a:schemeClr val="bg2">
                    <a:lumMod val="40000"/>
                    <a:lumOff val="60000"/>
                  </a:schemeClr>
                </a:solidFill>
              </a:rPr>
              <a:t>and </a:t>
            </a:r>
            <a:r>
              <a:rPr lang="en-US" sz="2800" b="1" i="1" dirty="0" smtClean="0">
                <a:solidFill>
                  <a:schemeClr val="bg2">
                    <a:lumMod val="40000"/>
                    <a:lumOff val="60000"/>
                  </a:schemeClr>
                </a:solidFill>
              </a:rPr>
              <a:t>pleasing-to-the-Lord </a:t>
            </a:r>
            <a:r>
              <a:rPr lang="en-US" sz="2800" b="1" dirty="0" smtClean="0">
                <a:solidFill>
                  <a:schemeClr val="bg2">
                    <a:lumMod val="40000"/>
                    <a:lumOff val="60000"/>
                  </a:schemeClr>
                </a:solidFill>
              </a:rPr>
              <a:t>congregation.</a:t>
            </a:r>
          </a:p>
          <a:p>
            <a:r>
              <a:rPr lang="en-US" sz="2800" b="1" dirty="0" smtClean="0">
                <a:solidFill>
                  <a:srgbClr val="92D050"/>
                </a:solidFill>
              </a:rPr>
              <a:t>So really think about it, and if the one resolution you come up with is different from the one suggested in this lesson, write it down and give it to me or one of Elders. </a:t>
            </a:r>
            <a:endParaRPr lang="en-US" sz="2800" b="1" dirty="0">
              <a:solidFill>
                <a:srgbClr val="92D050"/>
              </a:solidFill>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t>The one resolution </a:t>
            </a:r>
            <a:r>
              <a:rPr lang="en-US" sz="3200" b="1" dirty="0" smtClean="0">
                <a:solidFill>
                  <a:srgbClr val="92D050"/>
                </a:solidFill>
              </a:rPr>
              <a:t>each of us</a:t>
            </a:r>
            <a:r>
              <a:rPr lang="en-US" sz="3200" b="1" dirty="0" smtClean="0"/>
              <a:t>, and </a:t>
            </a:r>
            <a:r>
              <a:rPr lang="en-US" sz="3200" b="1" dirty="0" smtClean="0">
                <a:solidFill>
                  <a:srgbClr val="92D050"/>
                </a:solidFill>
              </a:rPr>
              <a:t>all of us as a congregation</a:t>
            </a:r>
            <a:r>
              <a:rPr lang="en-US" sz="3200" b="1" dirty="0" smtClean="0"/>
              <a:t>, need to make and keep is to:</a:t>
            </a:r>
            <a:endParaRPr lang="en-US" sz="3200" b="1" dirty="0"/>
          </a:p>
        </p:txBody>
      </p:sp>
      <p:sp>
        <p:nvSpPr>
          <p:cNvPr id="3" name="Content Placeholder 2"/>
          <p:cNvSpPr>
            <a:spLocks noGrp="1"/>
          </p:cNvSpPr>
          <p:nvPr>
            <p:ph idx="1"/>
          </p:nvPr>
        </p:nvSpPr>
        <p:spPr>
          <a:xfrm>
            <a:off x="228600" y="1219200"/>
            <a:ext cx="8686800" cy="5410200"/>
          </a:xfrm>
        </p:spPr>
        <p:txBody>
          <a:bodyPr>
            <a:normAutofit fontScale="92500" lnSpcReduction="10000"/>
          </a:bodyPr>
          <a:lstStyle/>
          <a:p>
            <a:pPr>
              <a:buNone/>
            </a:pPr>
            <a:r>
              <a:rPr lang="en-US" sz="2800" b="1" i="1" dirty="0" smtClean="0">
                <a:solidFill>
                  <a:srgbClr val="FFFF00"/>
                </a:solidFill>
              </a:rPr>
              <a:t>“Seek first His kingdom, and His righteousness” </a:t>
            </a:r>
            <a:r>
              <a:rPr lang="en-US" sz="2800" b="1" u="sng" dirty="0" smtClean="0">
                <a:solidFill>
                  <a:srgbClr val="FFFF00"/>
                </a:solidFill>
              </a:rPr>
              <a:t>Matt.6:33</a:t>
            </a:r>
            <a:endParaRPr lang="en-US" sz="2800" b="1" dirty="0">
              <a:solidFill>
                <a:srgbClr val="92D050"/>
              </a:solidFill>
            </a:endParaRPr>
          </a:p>
          <a:p>
            <a:pPr>
              <a:buNone/>
            </a:pPr>
            <a:r>
              <a:rPr lang="en-US" sz="2800" b="1" dirty="0" smtClean="0"/>
              <a:t>Notice from the verse itself that:</a:t>
            </a:r>
          </a:p>
          <a:p>
            <a:r>
              <a:rPr lang="en-US" sz="2800" b="1" dirty="0" smtClean="0">
                <a:solidFill>
                  <a:srgbClr val="FF7C80"/>
                </a:solidFill>
              </a:rPr>
              <a:t>It doesn’t say </a:t>
            </a:r>
            <a:r>
              <a:rPr lang="en-US" sz="2800" b="1" i="1" dirty="0" smtClean="0">
                <a:solidFill>
                  <a:srgbClr val="FF7C80"/>
                </a:solidFill>
              </a:rPr>
              <a:t>“</a:t>
            </a:r>
            <a:r>
              <a:rPr lang="en-US" sz="2800" b="1" i="1" u="sng" dirty="0" smtClean="0">
                <a:solidFill>
                  <a:srgbClr val="FF7C80"/>
                </a:solidFill>
              </a:rPr>
              <a:t>Look occasional</a:t>
            </a:r>
            <a:r>
              <a:rPr lang="en-US" sz="2800" b="1" i="1" dirty="0" smtClean="0">
                <a:solidFill>
                  <a:srgbClr val="FF7C80"/>
                </a:solidFill>
              </a:rPr>
              <a:t>ly for His kingdom”-</a:t>
            </a:r>
          </a:p>
          <a:p>
            <a:pPr>
              <a:buNone/>
            </a:pPr>
            <a:r>
              <a:rPr lang="en-US" sz="2800" b="1" i="1" dirty="0" smtClean="0">
                <a:solidFill>
                  <a:srgbClr val="92D050"/>
                </a:solidFill>
              </a:rPr>
              <a:t> 					</a:t>
            </a:r>
            <a:r>
              <a:rPr lang="en-US" sz="2800" b="1" dirty="0" smtClean="0">
                <a:solidFill>
                  <a:srgbClr val="00B0F0"/>
                </a:solidFill>
              </a:rPr>
              <a:t>it says </a:t>
            </a:r>
            <a:r>
              <a:rPr lang="en-US" sz="2800" b="1" i="1" dirty="0" smtClean="0">
                <a:solidFill>
                  <a:srgbClr val="00B0F0"/>
                </a:solidFill>
              </a:rPr>
              <a:t>“</a:t>
            </a:r>
            <a:r>
              <a:rPr lang="en-US" sz="2800" b="1" i="1" u="sng" dirty="0" smtClean="0">
                <a:solidFill>
                  <a:srgbClr val="00B0F0"/>
                </a:solidFill>
              </a:rPr>
              <a:t>See</a:t>
            </a:r>
            <a:r>
              <a:rPr lang="en-US" sz="2800" b="1" i="1" dirty="0" smtClean="0">
                <a:solidFill>
                  <a:srgbClr val="00B0F0"/>
                </a:solidFill>
              </a:rPr>
              <a:t>k first His kingdom</a:t>
            </a:r>
            <a:r>
              <a:rPr lang="en-US" sz="2800" b="1" i="1" dirty="0" smtClean="0">
                <a:solidFill>
                  <a:srgbClr val="00B0F0"/>
                </a:solidFill>
              </a:rPr>
              <a:t>” </a:t>
            </a:r>
            <a:endParaRPr lang="en-US" sz="2800" b="1" i="1" dirty="0" smtClean="0">
              <a:solidFill>
                <a:srgbClr val="00B0F0"/>
              </a:solidFill>
            </a:endParaRPr>
          </a:p>
          <a:p>
            <a:pPr lvl="1">
              <a:buNone/>
            </a:pPr>
            <a:r>
              <a:rPr lang="en-US" sz="2400" b="1" dirty="0" smtClean="0"/>
              <a:t>Perhaps some definitions will help our understanding:</a:t>
            </a:r>
          </a:p>
          <a:p>
            <a:pPr marL="914400" lvl="1" indent="-457200">
              <a:buNone/>
            </a:pPr>
            <a:r>
              <a:rPr lang="en-US" sz="2400" b="1" dirty="0" smtClean="0">
                <a:solidFill>
                  <a:srgbClr val="FFFF00"/>
                </a:solidFill>
              </a:rPr>
              <a:t>“Seek” </a:t>
            </a:r>
            <a:r>
              <a:rPr lang="en-US" sz="2400" b="1" dirty="0" smtClean="0"/>
              <a:t>is translated from </a:t>
            </a:r>
            <a:r>
              <a:rPr lang="en-US" sz="2400" b="1" i="1" dirty="0" err="1" smtClean="0">
                <a:solidFill>
                  <a:srgbClr val="FFFF00"/>
                </a:solidFill>
              </a:rPr>
              <a:t>zeteo</a:t>
            </a:r>
            <a:r>
              <a:rPr lang="en-US" sz="2400" b="1" dirty="0" smtClean="0"/>
              <a:t>, which means </a:t>
            </a:r>
            <a:r>
              <a:rPr lang="en-US" sz="2400" b="1" dirty="0" smtClean="0">
                <a:solidFill>
                  <a:srgbClr val="FFFF00"/>
                </a:solidFill>
              </a:rPr>
              <a:t>“to seek in order to find” </a:t>
            </a:r>
            <a:r>
              <a:rPr lang="en-US" sz="2400" b="1" dirty="0" smtClean="0"/>
              <a:t>and/or </a:t>
            </a:r>
            <a:r>
              <a:rPr lang="en-US" sz="2400" b="1" dirty="0" smtClean="0">
                <a:solidFill>
                  <a:srgbClr val="FFFF00"/>
                </a:solidFill>
              </a:rPr>
              <a:t>“to seek (in order to find out) by thinking, meditating, reasoning, to enquire into” and “to seek after, seek for, aim at, strive after”.  </a:t>
            </a:r>
            <a:r>
              <a:rPr lang="en-US" sz="2400" b="1" dirty="0" smtClean="0"/>
              <a:t>It also can mean </a:t>
            </a:r>
            <a:r>
              <a:rPr lang="en-US" sz="2400" b="1" dirty="0" smtClean="0">
                <a:solidFill>
                  <a:srgbClr val="FFFF00"/>
                </a:solidFill>
              </a:rPr>
              <a:t>“to crave” </a:t>
            </a:r>
            <a:r>
              <a:rPr lang="en-US" sz="2400" dirty="0" smtClean="0"/>
              <a:t>(</a:t>
            </a:r>
            <a:r>
              <a:rPr lang="en-US" sz="2400" u="sng" dirty="0" smtClean="0"/>
              <a:t>Enhanced Strong’s Lexicon</a:t>
            </a:r>
            <a:r>
              <a:rPr lang="en-US" sz="2400" dirty="0" smtClean="0"/>
              <a:t>)</a:t>
            </a:r>
            <a:r>
              <a:rPr lang="en-US" sz="2400" b="1" dirty="0" smtClean="0"/>
              <a:t>.</a:t>
            </a:r>
            <a:r>
              <a:rPr lang="en-US" sz="2400" dirty="0" smtClean="0">
                <a:solidFill>
                  <a:srgbClr val="FFFF00"/>
                </a:solidFill>
              </a:rPr>
              <a:t> </a:t>
            </a:r>
            <a:r>
              <a:rPr lang="en-US" sz="2400" b="1" dirty="0" smtClean="0"/>
              <a:t>  </a:t>
            </a:r>
          </a:p>
          <a:p>
            <a:pPr marL="914400" lvl="1" indent="-457200">
              <a:buNone/>
            </a:pPr>
            <a:r>
              <a:rPr lang="en-US" sz="2400" b="1" dirty="0" smtClean="0"/>
              <a:t>Thus </a:t>
            </a:r>
            <a:r>
              <a:rPr lang="en-US" sz="2400" b="1" i="1" dirty="0" smtClean="0">
                <a:solidFill>
                  <a:srgbClr val="FFFF00"/>
                </a:solidFill>
              </a:rPr>
              <a:t>“seeking” </a:t>
            </a:r>
            <a:r>
              <a:rPr lang="en-US" sz="2400" b="1" dirty="0" smtClean="0"/>
              <a:t>isn’t a casual glance from time to time- it </a:t>
            </a:r>
            <a:r>
              <a:rPr lang="en-US" sz="2400" b="1" dirty="0" smtClean="0">
                <a:solidFill>
                  <a:srgbClr val="FFFF00"/>
                </a:solidFill>
              </a:rPr>
              <a:t>is a </a:t>
            </a:r>
            <a:r>
              <a:rPr lang="en-US" sz="2400" b="1" i="1" dirty="0" smtClean="0">
                <a:solidFill>
                  <a:srgbClr val="FFFF00"/>
                </a:solidFill>
              </a:rPr>
              <a:t>hungering quest </a:t>
            </a:r>
            <a:r>
              <a:rPr lang="en-US" sz="2400" b="1" dirty="0" smtClean="0">
                <a:solidFill>
                  <a:srgbClr val="FFFF00"/>
                </a:solidFill>
              </a:rPr>
              <a:t>of mind and body to find and possess. </a:t>
            </a:r>
            <a:r>
              <a:rPr lang="en-US" sz="2400" b="1" u="sng" dirty="0" smtClean="0">
                <a:solidFill>
                  <a:srgbClr val="FFFF00"/>
                </a:solidFill>
              </a:rPr>
              <a:t>cf. Matt.5:6</a:t>
            </a:r>
            <a:r>
              <a:rPr lang="en-US" sz="2400" b="1" dirty="0" smtClean="0">
                <a:solidFill>
                  <a:srgbClr val="FFFF00"/>
                </a:solidFill>
              </a:rPr>
              <a:t>; </a:t>
            </a:r>
            <a:r>
              <a:rPr lang="en-US" sz="2400" b="1" u="sng" dirty="0" smtClean="0">
                <a:solidFill>
                  <a:srgbClr val="FFFF00"/>
                </a:solidFill>
              </a:rPr>
              <a:t>John 7:37</a:t>
            </a:r>
          </a:p>
          <a:p>
            <a:pPr marL="914400" lvl="1" indent="-457200">
              <a:buNone/>
            </a:pPr>
            <a:r>
              <a:rPr lang="en-US" sz="2400" b="1" dirty="0" smtClean="0"/>
              <a:t>Are you/we resolved to </a:t>
            </a:r>
            <a:r>
              <a:rPr lang="en-US" sz="2400" b="1" i="1" u="sng" dirty="0" smtClean="0"/>
              <a:t>see</a:t>
            </a:r>
            <a:r>
              <a:rPr lang="en-US" sz="2400" b="1" i="1" dirty="0" smtClean="0"/>
              <a:t>k first His kingdom</a:t>
            </a:r>
            <a:r>
              <a:rPr lang="en-US" sz="2400" b="1" dirty="0" smtClean="0"/>
              <a:t>?</a:t>
            </a: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t>The one resolution </a:t>
            </a:r>
            <a:r>
              <a:rPr lang="en-US" sz="3200" b="1" dirty="0" smtClean="0">
                <a:solidFill>
                  <a:srgbClr val="92D050"/>
                </a:solidFill>
              </a:rPr>
              <a:t>each of us</a:t>
            </a:r>
            <a:r>
              <a:rPr lang="en-US" sz="3200" b="1" dirty="0" smtClean="0"/>
              <a:t>, and </a:t>
            </a:r>
            <a:r>
              <a:rPr lang="en-US" sz="3200" b="1" dirty="0" smtClean="0">
                <a:solidFill>
                  <a:srgbClr val="92D050"/>
                </a:solidFill>
              </a:rPr>
              <a:t>all of us as a congregation</a:t>
            </a:r>
            <a:r>
              <a:rPr lang="en-US" sz="3200" b="1" dirty="0" smtClean="0"/>
              <a:t>, need to make and keep is to:</a:t>
            </a:r>
            <a:endParaRPr lang="en-US" sz="3200" b="1" dirty="0"/>
          </a:p>
        </p:txBody>
      </p:sp>
      <p:sp>
        <p:nvSpPr>
          <p:cNvPr id="3" name="Content Placeholder 2"/>
          <p:cNvSpPr>
            <a:spLocks noGrp="1"/>
          </p:cNvSpPr>
          <p:nvPr>
            <p:ph idx="1"/>
          </p:nvPr>
        </p:nvSpPr>
        <p:spPr>
          <a:xfrm>
            <a:off x="228600" y="1219200"/>
            <a:ext cx="8686800" cy="5410200"/>
          </a:xfrm>
        </p:spPr>
        <p:txBody>
          <a:bodyPr>
            <a:normAutofit lnSpcReduction="10000"/>
          </a:bodyPr>
          <a:lstStyle/>
          <a:p>
            <a:pPr>
              <a:buNone/>
            </a:pPr>
            <a:r>
              <a:rPr lang="en-US" sz="2800" b="1" i="1" dirty="0" smtClean="0">
                <a:solidFill>
                  <a:srgbClr val="FFFF00"/>
                </a:solidFill>
              </a:rPr>
              <a:t>“Seek first His kingdom, and His righteousness” </a:t>
            </a:r>
            <a:r>
              <a:rPr lang="en-US" sz="2800" b="1" u="sng" dirty="0" smtClean="0">
                <a:solidFill>
                  <a:srgbClr val="FFFF00"/>
                </a:solidFill>
              </a:rPr>
              <a:t>Matt.6:33</a:t>
            </a:r>
            <a:endParaRPr lang="en-US" sz="2800" b="1" dirty="0">
              <a:solidFill>
                <a:srgbClr val="92D050"/>
              </a:solidFill>
            </a:endParaRPr>
          </a:p>
          <a:p>
            <a:pPr>
              <a:buNone/>
            </a:pPr>
            <a:r>
              <a:rPr lang="en-US" sz="2800" b="1" dirty="0" smtClean="0"/>
              <a:t>Notice from the verse itself that:</a:t>
            </a:r>
          </a:p>
          <a:p>
            <a:r>
              <a:rPr lang="en-US" sz="2800" b="1" dirty="0" smtClean="0">
                <a:solidFill>
                  <a:srgbClr val="FF7C80"/>
                </a:solidFill>
              </a:rPr>
              <a:t>It doesn’t say </a:t>
            </a:r>
            <a:r>
              <a:rPr lang="en-US" sz="2800" b="1" i="1" dirty="0" smtClean="0">
                <a:solidFill>
                  <a:srgbClr val="FF7C80"/>
                </a:solidFill>
              </a:rPr>
              <a:t>“Seek </a:t>
            </a:r>
            <a:r>
              <a:rPr lang="en-US" sz="2800" b="1" i="1" u="sng" dirty="0" smtClean="0">
                <a:solidFill>
                  <a:srgbClr val="FF7C80"/>
                </a:solidFill>
              </a:rPr>
              <a:t>als</a:t>
            </a:r>
            <a:r>
              <a:rPr lang="en-US" sz="2800" b="1" i="1" dirty="0" smtClean="0">
                <a:solidFill>
                  <a:srgbClr val="FF7C80"/>
                </a:solidFill>
              </a:rPr>
              <a:t>o His kingdom”- </a:t>
            </a:r>
          </a:p>
          <a:p>
            <a:pPr>
              <a:buNone/>
            </a:pPr>
            <a:r>
              <a:rPr lang="en-US" sz="2800" b="1" dirty="0" smtClean="0">
                <a:solidFill>
                  <a:srgbClr val="92D050"/>
                </a:solidFill>
              </a:rPr>
              <a:t>					</a:t>
            </a:r>
            <a:r>
              <a:rPr lang="en-US" sz="2800" b="1" dirty="0" smtClean="0">
                <a:solidFill>
                  <a:srgbClr val="00B0F0"/>
                </a:solidFill>
              </a:rPr>
              <a:t>it says </a:t>
            </a:r>
            <a:r>
              <a:rPr lang="en-US" sz="2800" b="1" i="1" dirty="0" smtClean="0">
                <a:solidFill>
                  <a:srgbClr val="00B0F0"/>
                </a:solidFill>
              </a:rPr>
              <a:t>“Seek f</a:t>
            </a:r>
            <a:r>
              <a:rPr lang="en-US" sz="2800" b="1" i="1" u="sng" dirty="0" smtClean="0">
                <a:solidFill>
                  <a:srgbClr val="00B0F0"/>
                </a:solidFill>
              </a:rPr>
              <a:t>irs</a:t>
            </a:r>
            <a:r>
              <a:rPr lang="en-US" sz="2800" b="1" i="1" dirty="0" smtClean="0">
                <a:solidFill>
                  <a:srgbClr val="00B0F0"/>
                </a:solidFill>
              </a:rPr>
              <a:t>t His kingdom</a:t>
            </a:r>
            <a:r>
              <a:rPr lang="en-US" sz="2800" b="1" i="1" dirty="0" smtClean="0">
                <a:solidFill>
                  <a:srgbClr val="00B0F0"/>
                </a:solidFill>
              </a:rPr>
              <a:t>”</a:t>
            </a:r>
            <a:endParaRPr lang="en-US" sz="2800" b="1" i="1" dirty="0" smtClean="0">
              <a:solidFill>
                <a:srgbClr val="00B0F0"/>
              </a:solidFill>
            </a:endParaRPr>
          </a:p>
          <a:p>
            <a:pPr marL="742950" lvl="2" indent="-342900">
              <a:buNone/>
            </a:pPr>
            <a:r>
              <a:rPr lang="en-US" b="1" dirty="0" smtClean="0">
                <a:solidFill>
                  <a:srgbClr val="FFFF00"/>
                </a:solidFill>
              </a:rPr>
              <a:t>“First” </a:t>
            </a:r>
            <a:r>
              <a:rPr lang="en-US" b="1" dirty="0" smtClean="0"/>
              <a:t>here is the word </a:t>
            </a:r>
            <a:r>
              <a:rPr lang="en-US" b="1" i="1" dirty="0" err="1" smtClean="0">
                <a:solidFill>
                  <a:srgbClr val="FFFF00"/>
                </a:solidFill>
              </a:rPr>
              <a:t>protos</a:t>
            </a:r>
            <a:r>
              <a:rPr lang="en-US" b="1" dirty="0" smtClean="0"/>
              <a:t>- which can mean </a:t>
            </a:r>
            <a:r>
              <a:rPr lang="en-US" b="1" i="1" dirty="0" smtClean="0">
                <a:solidFill>
                  <a:srgbClr val="FFFF00"/>
                </a:solidFill>
              </a:rPr>
              <a:t>first in time or place, </a:t>
            </a:r>
            <a:r>
              <a:rPr lang="en-US" b="1" dirty="0" smtClean="0">
                <a:solidFill>
                  <a:srgbClr val="FFFF00"/>
                </a:solidFill>
              </a:rPr>
              <a:t>or </a:t>
            </a:r>
            <a:r>
              <a:rPr lang="en-US" b="1" i="1" dirty="0" smtClean="0">
                <a:solidFill>
                  <a:srgbClr val="FFFF00"/>
                </a:solidFill>
              </a:rPr>
              <a:t>in an succession of things or persons</a:t>
            </a:r>
            <a:r>
              <a:rPr lang="en-US" b="1" i="1" dirty="0" smtClean="0"/>
              <a:t>, </a:t>
            </a:r>
            <a:r>
              <a:rPr lang="en-US" b="1" dirty="0" smtClean="0"/>
              <a:t> but also  can refer </a:t>
            </a:r>
            <a:r>
              <a:rPr lang="en-US" b="1" dirty="0" smtClean="0">
                <a:solidFill>
                  <a:srgbClr val="FFFF00"/>
                </a:solidFill>
              </a:rPr>
              <a:t>to </a:t>
            </a:r>
            <a:r>
              <a:rPr lang="en-US" b="1" i="1" dirty="0" smtClean="0">
                <a:solidFill>
                  <a:srgbClr val="FFFF00"/>
                </a:solidFill>
              </a:rPr>
              <a:t>first in rank, influence, honor, chief, principal- </a:t>
            </a:r>
            <a:r>
              <a:rPr lang="en-US" b="1" dirty="0" smtClean="0"/>
              <a:t>perhaps some or all of these meanings are intended.  </a:t>
            </a:r>
          </a:p>
          <a:p>
            <a:pPr marL="742950" lvl="2" indent="-342900">
              <a:buNone/>
            </a:pPr>
            <a:r>
              <a:rPr lang="en-US" b="1" dirty="0" smtClean="0"/>
              <a:t>But don’t  think it just means to get a check mark by your name Sunday morning for attending and the rest of the week is yours to spend as you see fit!  No one ever </a:t>
            </a:r>
            <a:r>
              <a:rPr lang="en-US" b="1" dirty="0" smtClean="0">
                <a:solidFill>
                  <a:srgbClr val="FFFF00"/>
                </a:solidFill>
              </a:rPr>
              <a:t>“finds” </a:t>
            </a:r>
            <a:r>
              <a:rPr lang="en-US" dirty="0" smtClean="0"/>
              <a:t>(see above) </a:t>
            </a:r>
            <a:r>
              <a:rPr lang="en-US" b="1" dirty="0" smtClean="0"/>
              <a:t>the kingdom that way!   </a:t>
            </a:r>
            <a:r>
              <a:rPr lang="en-US" b="1" u="sng" dirty="0" smtClean="0">
                <a:solidFill>
                  <a:srgbClr val="FFFF00"/>
                </a:solidFill>
              </a:rPr>
              <a:t>Matt.13:13b-15</a:t>
            </a:r>
            <a:endParaRPr lang="en-US" b="1" dirty="0" smtClean="0"/>
          </a:p>
          <a:p>
            <a:pPr marL="742950" lvl="2" indent="-342900">
              <a:buNone/>
            </a:pPr>
            <a:r>
              <a:rPr lang="en-US" b="1" dirty="0" smtClean="0"/>
              <a:t>Are you/we resolved to </a:t>
            </a:r>
            <a:r>
              <a:rPr lang="en-US" b="1" i="1" dirty="0" smtClean="0"/>
              <a:t>seek f</a:t>
            </a:r>
            <a:r>
              <a:rPr lang="en-US" b="1" i="1" u="sng" dirty="0" smtClean="0"/>
              <a:t>irs</a:t>
            </a:r>
            <a:r>
              <a:rPr lang="en-US" b="1" i="1" dirty="0" smtClean="0"/>
              <a:t>t His kingdom?</a:t>
            </a:r>
            <a:endParaRPr lang="en-US" b="1" dirty="0" smtClean="0"/>
          </a:p>
          <a:p>
            <a:pPr>
              <a:buNone/>
            </a:pPr>
            <a:endParaRPr lang="en-US" sz="2800" b="1" i="1" dirty="0" smtClean="0">
              <a:solidFill>
                <a:srgbClr val="00B0F0"/>
              </a:solidFill>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t>The one resolution </a:t>
            </a:r>
            <a:r>
              <a:rPr lang="en-US" sz="3200" b="1" dirty="0" smtClean="0">
                <a:solidFill>
                  <a:srgbClr val="92D050"/>
                </a:solidFill>
              </a:rPr>
              <a:t>each of us</a:t>
            </a:r>
            <a:r>
              <a:rPr lang="en-US" sz="3200" b="1" dirty="0" smtClean="0"/>
              <a:t>, and </a:t>
            </a:r>
            <a:r>
              <a:rPr lang="en-US" sz="3200" b="1" dirty="0" smtClean="0">
                <a:solidFill>
                  <a:srgbClr val="92D050"/>
                </a:solidFill>
              </a:rPr>
              <a:t>all of us as a congregation</a:t>
            </a:r>
            <a:r>
              <a:rPr lang="en-US" sz="3200" b="1" dirty="0" smtClean="0"/>
              <a:t>, need to make and keep is to:</a:t>
            </a:r>
            <a:endParaRPr lang="en-US" sz="3200" b="1" dirty="0"/>
          </a:p>
        </p:txBody>
      </p:sp>
      <p:sp>
        <p:nvSpPr>
          <p:cNvPr id="3" name="Content Placeholder 2"/>
          <p:cNvSpPr>
            <a:spLocks noGrp="1"/>
          </p:cNvSpPr>
          <p:nvPr>
            <p:ph idx="1"/>
          </p:nvPr>
        </p:nvSpPr>
        <p:spPr>
          <a:xfrm>
            <a:off x="228600" y="1219200"/>
            <a:ext cx="8686800" cy="5410200"/>
          </a:xfrm>
        </p:spPr>
        <p:txBody>
          <a:bodyPr>
            <a:normAutofit/>
          </a:bodyPr>
          <a:lstStyle/>
          <a:p>
            <a:pPr>
              <a:buNone/>
            </a:pPr>
            <a:r>
              <a:rPr lang="en-US" sz="2800" b="1" i="1" dirty="0" smtClean="0">
                <a:solidFill>
                  <a:srgbClr val="FFFF00"/>
                </a:solidFill>
              </a:rPr>
              <a:t>“Seek first His kingdom, and His righteousness” </a:t>
            </a:r>
            <a:r>
              <a:rPr lang="en-US" sz="2800" b="1" u="sng" dirty="0" smtClean="0">
                <a:solidFill>
                  <a:srgbClr val="FFFF00"/>
                </a:solidFill>
              </a:rPr>
              <a:t>Matt.6:33</a:t>
            </a:r>
            <a:endParaRPr lang="en-US" sz="2800" b="1" dirty="0">
              <a:solidFill>
                <a:srgbClr val="92D050"/>
              </a:solidFill>
            </a:endParaRPr>
          </a:p>
          <a:p>
            <a:pPr>
              <a:buNone/>
            </a:pPr>
            <a:r>
              <a:rPr lang="en-US" sz="2800" b="1" dirty="0" smtClean="0"/>
              <a:t>Notice from the verse itself that:</a:t>
            </a:r>
          </a:p>
          <a:p>
            <a:r>
              <a:rPr lang="en-US" sz="2800" b="1" dirty="0" smtClean="0">
                <a:solidFill>
                  <a:srgbClr val="FF7C80"/>
                </a:solidFill>
              </a:rPr>
              <a:t>It doesn’t say </a:t>
            </a:r>
            <a:r>
              <a:rPr lang="en-US" sz="2800" b="1" i="1" dirty="0" smtClean="0">
                <a:solidFill>
                  <a:srgbClr val="FF7C80"/>
                </a:solidFill>
              </a:rPr>
              <a:t>“Seek first </a:t>
            </a:r>
            <a:r>
              <a:rPr lang="en-US" sz="2800" b="1" i="1" u="sng" dirty="0" smtClean="0">
                <a:solidFill>
                  <a:srgbClr val="FF7C80"/>
                </a:solidFill>
              </a:rPr>
              <a:t>our ow</a:t>
            </a:r>
            <a:r>
              <a:rPr lang="en-US" sz="2800" b="1" i="1" dirty="0" smtClean="0">
                <a:solidFill>
                  <a:srgbClr val="FF7C80"/>
                </a:solidFill>
              </a:rPr>
              <a:t>n kingdom”- </a:t>
            </a:r>
          </a:p>
          <a:p>
            <a:pPr>
              <a:buNone/>
            </a:pPr>
            <a:r>
              <a:rPr lang="en-US" sz="2800" b="1" dirty="0" smtClean="0">
                <a:solidFill>
                  <a:srgbClr val="92D050"/>
                </a:solidFill>
              </a:rPr>
              <a:t>					</a:t>
            </a:r>
            <a:r>
              <a:rPr lang="en-US" sz="2800" b="1" dirty="0" smtClean="0">
                <a:solidFill>
                  <a:srgbClr val="00B0F0"/>
                </a:solidFill>
              </a:rPr>
              <a:t>it says </a:t>
            </a:r>
            <a:r>
              <a:rPr lang="en-US" sz="2800" b="1" i="1" dirty="0" smtClean="0">
                <a:solidFill>
                  <a:srgbClr val="00B0F0"/>
                </a:solidFill>
              </a:rPr>
              <a:t>“Seek first </a:t>
            </a:r>
            <a:r>
              <a:rPr lang="en-US" sz="2800" b="1" i="1" u="sng" dirty="0" smtClean="0">
                <a:solidFill>
                  <a:srgbClr val="00B0F0"/>
                </a:solidFill>
              </a:rPr>
              <a:t>Hi</a:t>
            </a:r>
            <a:r>
              <a:rPr lang="en-US" sz="2800" b="1" i="1" dirty="0" smtClean="0">
                <a:solidFill>
                  <a:srgbClr val="00B0F0"/>
                </a:solidFill>
              </a:rPr>
              <a:t>s </a:t>
            </a:r>
            <a:r>
              <a:rPr lang="en-US" sz="2800" b="1" i="1" dirty="0" smtClean="0">
                <a:solidFill>
                  <a:srgbClr val="00B0F0"/>
                </a:solidFill>
              </a:rPr>
              <a:t>kingdom”</a:t>
            </a:r>
            <a:endParaRPr lang="en-US" sz="2800" b="1" i="1" dirty="0" smtClean="0">
              <a:solidFill>
                <a:srgbClr val="00B0F0"/>
              </a:solidFill>
            </a:endParaRPr>
          </a:p>
          <a:p>
            <a:pPr marL="742950" lvl="2" indent="-342900">
              <a:buNone/>
            </a:pPr>
            <a:r>
              <a:rPr lang="en-US" b="1" dirty="0" smtClean="0"/>
              <a:t>We cannot be both </a:t>
            </a:r>
            <a:r>
              <a:rPr lang="en-US" b="1" dirty="0" smtClean="0">
                <a:solidFill>
                  <a:srgbClr val="FFFF00"/>
                </a:solidFill>
              </a:rPr>
              <a:t>“selfish” </a:t>
            </a:r>
            <a:r>
              <a:rPr lang="en-US" b="1" dirty="0" smtClean="0"/>
              <a:t>and</a:t>
            </a:r>
            <a:r>
              <a:rPr lang="en-US" b="1" dirty="0" smtClean="0">
                <a:solidFill>
                  <a:srgbClr val="FFFF00"/>
                </a:solidFill>
              </a:rPr>
              <a:t> “Christian.”  </a:t>
            </a:r>
            <a:r>
              <a:rPr lang="en-US" b="1" dirty="0" smtClean="0"/>
              <a:t>We can be one or the other, but not both, </a:t>
            </a:r>
            <a:r>
              <a:rPr lang="en-US" b="1" u="sng" dirty="0" smtClean="0">
                <a:solidFill>
                  <a:srgbClr val="FFFF00"/>
                </a:solidFill>
              </a:rPr>
              <a:t>Phil.2:3-4</a:t>
            </a:r>
            <a:r>
              <a:rPr lang="en-US" b="1" dirty="0" smtClean="0"/>
              <a:t>.</a:t>
            </a:r>
          </a:p>
          <a:p>
            <a:pPr marL="742950" lvl="2" indent="-342900">
              <a:buNone/>
            </a:pPr>
            <a:r>
              <a:rPr lang="en-US" b="1" dirty="0" smtClean="0"/>
              <a:t>Christianity is not like the burger joint- you cannot “have it your way”- not even Jesus did, </a:t>
            </a:r>
            <a:r>
              <a:rPr lang="en-US" b="1" u="sng" dirty="0" smtClean="0">
                <a:solidFill>
                  <a:srgbClr val="FFFF00"/>
                </a:solidFill>
              </a:rPr>
              <a:t>Phil.2:5-8</a:t>
            </a:r>
            <a:r>
              <a:rPr lang="en-US" b="1" dirty="0" smtClean="0"/>
              <a:t>; </a:t>
            </a:r>
            <a:r>
              <a:rPr lang="en-US" b="1" u="sng" dirty="0" smtClean="0">
                <a:solidFill>
                  <a:srgbClr val="FFFF00"/>
                </a:solidFill>
              </a:rPr>
              <a:t>John 6:38</a:t>
            </a:r>
            <a:r>
              <a:rPr lang="en-US" b="1" dirty="0" smtClean="0"/>
              <a:t>.</a:t>
            </a:r>
          </a:p>
          <a:p>
            <a:pPr marL="742950" lvl="2" indent="-342900">
              <a:buNone/>
            </a:pPr>
            <a:r>
              <a:rPr lang="en-US" b="1" dirty="0" smtClean="0"/>
              <a:t>It is so very easy for us to assume that this life is ours to do with as we please, but it isn’t, </a:t>
            </a:r>
            <a:r>
              <a:rPr lang="en-US" b="1" u="sng" dirty="0" smtClean="0">
                <a:solidFill>
                  <a:srgbClr val="FFFF00"/>
                </a:solidFill>
              </a:rPr>
              <a:t>1Cor.6:19-20</a:t>
            </a:r>
            <a:r>
              <a:rPr lang="en-US" b="1" dirty="0" smtClean="0"/>
              <a:t>.  It’s not my </a:t>
            </a:r>
            <a:r>
              <a:rPr lang="en-US" dirty="0" smtClean="0"/>
              <a:t>(or your)</a:t>
            </a:r>
            <a:r>
              <a:rPr lang="en-US" b="1" dirty="0" smtClean="0"/>
              <a:t> </a:t>
            </a:r>
            <a:r>
              <a:rPr lang="en-US" b="1" i="1" dirty="0" smtClean="0"/>
              <a:t>kingdom.  </a:t>
            </a:r>
            <a:r>
              <a:rPr lang="en-US" b="1" dirty="0" smtClean="0"/>
              <a:t>Neither am I </a:t>
            </a:r>
            <a:r>
              <a:rPr lang="en-US" dirty="0" smtClean="0"/>
              <a:t>(nor you) </a:t>
            </a:r>
            <a:r>
              <a:rPr lang="en-US" b="1" dirty="0" smtClean="0"/>
              <a:t>the king!    </a:t>
            </a:r>
          </a:p>
          <a:p>
            <a:pPr marL="742950" lvl="2" indent="-342900">
              <a:buNone/>
            </a:pPr>
            <a:r>
              <a:rPr lang="en-US" b="1" dirty="0" smtClean="0"/>
              <a:t>Are you/we resolved to </a:t>
            </a:r>
            <a:r>
              <a:rPr lang="en-US" b="1" i="1" dirty="0" smtClean="0"/>
              <a:t>seek first </a:t>
            </a:r>
            <a:r>
              <a:rPr lang="en-US" b="1" i="1" u="sng" dirty="0" smtClean="0"/>
              <a:t>Hi</a:t>
            </a:r>
            <a:r>
              <a:rPr lang="en-US" b="1" i="1" dirty="0" smtClean="0"/>
              <a:t>s kingdom?</a:t>
            </a:r>
            <a:endParaRPr lang="en-US" b="1" dirty="0" smtClean="0"/>
          </a:p>
          <a:p>
            <a:pPr>
              <a:buNone/>
            </a:pPr>
            <a:endParaRPr lang="en-US" sz="2800" b="1" i="1" dirty="0" smtClean="0">
              <a:solidFill>
                <a:srgbClr val="00B0F0"/>
              </a:solidFill>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t>The one resolution </a:t>
            </a:r>
            <a:r>
              <a:rPr lang="en-US" sz="3200" b="1" dirty="0" smtClean="0">
                <a:solidFill>
                  <a:srgbClr val="92D050"/>
                </a:solidFill>
              </a:rPr>
              <a:t>each of us</a:t>
            </a:r>
            <a:r>
              <a:rPr lang="en-US" sz="3200" b="1" dirty="0" smtClean="0"/>
              <a:t>, and </a:t>
            </a:r>
            <a:r>
              <a:rPr lang="en-US" sz="3200" b="1" dirty="0" smtClean="0">
                <a:solidFill>
                  <a:srgbClr val="92D050"/>
                </a:solidFill>
              </a:rPr>
              <a:t>all of us as a congregation</a:t>
            </a:r>
            <a:r>
              <a:rPr lang="en-US" sz="3200" b="1" dirty="0" smtClean="0"/>
              <a:t>, need to make and keep is to:</a:t>
            </a:r>
            <a:endParaRPr lang="en-US" sz="3200" b="1" dirty="0"/>
          </a:p>
        </p:txBody>
      </p:sp>
      <p:sp>
        <p:nvSpPr>
          <p:cNvPr id="3" name="Content Placeholder 2"/>
          <p:cNvSpPr>
            <a:spLocks noGrp="1"/>
          </p:cNvSpPr>
          <p:nvPr>
            <p:ph idx="1"/>
          </p:nvPr>
        </p:nvSpPr>
        <p:spPr>
          <a:xfrm>
            <a:off x="228600" y="1219200"/>
            <a:ext cx="8686800" cy="5410200"/>
          </a:xfrm>
        </p:spPr>
        <p:txBody>
          <a:bodyPr>
            <a:normAutofit fontScale="85000" lnSpcReduction="10000"/>
          </a:bodyPr>
          <a:lstStyle/>
          <a:p>
            <a:pPr>
              <a:buNone/>
            </a:pPr>
            <a:r>
              <a:rPr lang="en-US" sz="2800" b="1" i="1" dirty="0" smtClean="0">
                <a:solidFill>
                  <a:srgbClr val="FFFF00"/>
                </a:solidFill>
              </a:rPr>
              <a:t>“Seek first His kingdom, and His righteousness” </a:t>
            </a:r>
            <a:r>
              <a:rPr lang="en-US" sz="2800" b="1" u="sng" dirty="0" smtClean="0">
                <a:solidFill>
                  <a:srgbClr val="FFFF00"/>
                </a:solidFill>
              </a:rPr>
              <a:t>Matt.6:33</a:t>
            </a:r>
            <a:endParaRPr lang="en-US" sz="2800" b="1" dirty="0">
              <a:solidFill>
                <a:srgbClr val="92D050"/>
              </a:solidFill>
            </a:endParaRPr>
          </a:p>
          <a:p>
            <a:pPr>
              <a:buNone/>
            </a:pPr>
            <a:r>
              <a:rPr lang="en-US" sz="2800" b="1" dirty="0" smtClean="0"/>
              <a:t>Notice from the verse itself that:</a:t>
            </a:r>
          </a:p>
          <a:p>
            <a:r>
              <a:rPr lang="en-US" sz="2800" b="1" dirty="0" smtClean="0">
                <a:solidFill>
                  <a:srgbClr val="FF7C80"/>
                </a:solidFill>
              </a:rPr>
              <a:t>It doesn’t say </a:t>
            </a:r>
            <a:r>
              <a:rPr lang="en-US" sz="2800" b="1" i="1" dirty="0" smtClean="0">
                <a:solidFill>
                  <a:srgbClr val="FF7C80"/>
                </a:solidFill>
              </a:rPr>
              <a:t>“Seek first </a:t>
            </a:r>
            <a:r>
              <a:rPr lang="en-US" sz="2800" b="1" i="1" u="sng" dirty="0" smtClean="0">
                <a:solidFill>
                  <a:srgbClr val="FF7C80"/>
                </a:solidFill>
              </a:rPr>
              <a:t>God</a:t>
            </a:r>
            <a:r>
              <a:rPr lang="en-US" sz="2800" b="1" i="1" dirty="0" smtClean="0">
                <a:solidFill>
                  <a:srgbClr val="FF7C80"/>
                </a:solidFill>
              </a:rPr>
              <a:t>”-</a:t>
            </a:r>
            <a:r>
              <a:rPr lang="en-US" sz="2800" b="1" dirty="0" smtClean="0">
                <a:solidFill>
                  <a:srgbClr val="FF7C80"/>
                </a:solidFill>
              </a:rPr>
              <a:t> </a:t>
            </a:r>
          </a:p>
          <a:p>
            <a:pPr>
              <a:buNone/>
            </a:pPr>
            <a:r>
              <a:rPr lang="en-US" sz="2800" b="1" dirty="0" smtClean="0">
                <a:solidFill>
                  <a:srgbClr val="92D050"/>
                </a:solidFill>
              </a:rPr>
              <a:t>					</a:t>
            </a:r>
            <a:r>
              <a:rPr lang="en-US" sz="2800" b="1" dirty="0" smtClean="0">
                <a:solidFill>
                  <a:srgbClr val="00B0F0"/>
                </a:solidFill>
              </a:rPr>
              <a:t>it says </a:t>
            </a:r>
            <a:r>
              <a:rPr lang="en-US" sz="2800" b="1" i="1" dirty="0" smtClean="0">
                <a:solidFill>
                  <a:srgbClr val="00B0F0"/>
                </a:solidFill>
              </a:rPr>
              <a:t>“Seek first His </a:t>
            </a:r>
            <a:r>
              <a:rPr lang="en-US" sz="2800" b="1" i="1" u="sng" dirty="0" smtClean="0">
                <a:solidFill>
                  <a:srgbClr val="00B0F0"/>
                </a:solidFill>
              </a:rPr>
              <a:t>ki</a:t>
            </a:r>
            <a:r>
              <a:rPr lang="en-US" sz="2800" b="1" i="1" dirty="0" smtClean="0">
                <a:solidFill>
                  <a:srgbClr val="00B0F0"/>
                </a:solidFill>
              </a:rPr>
              <a:t>ng</a:t>
            </a:r>
            <a:r>
              <a:rPr lang="en-US" sz="2800" b="1" i="1" u="sng" dirty="0" smtClean="0">
                <a:solidFill>
                  <a:srgbClr val="00B0F0"/>
                </a:solidFill>
              </a:rPr>
              <a:t>dom</a:t>
            </a:r>
            <a:r>
              <a:rPr lang="en-US" sz="2800" b="1" i="1" dirty="0" smtClean="0">
                <a:solidFill>
                  <a:srgbClr val="00B0F0"/>
                </a:solidFill>
              </a:rPr>
              <a:t>”</a:t>
            </a:r>
            <a:r>
              <a:rPr lang="en-US" sz="2800" b="1" dirty="0" smtClean="0">
                <a:solidFill>
                  <a:srgbClr val="00B0F0"/>
                </a:solidFill>
              </a:rPr>
              <a:t> </a:t>
            </a:r>
            <a:endParaRPr lang="en-US" sz="2800" b="1" dirty="0" smtClean="0">
              <a:solidFill>
                <a:srgbClr val="00B0F0"/>
              </a:solidFill>
            </a:endParaRPr>
          </a:p>
          <a:p>
            <a:pPr lvl="1">
              <a:buNone/>
            </a:pPr>
            <a:r>
              <a:rPr lang="en-US" sz="2400" b="1" dirty="0" smtClean="0"/>
              <a:t>Some might say, “But isn’t that the same thing?”</a:t>
            </a:r>
          </a:p>
          <a:p>
            <a:pPr lvl="1">
              <a:buNone/>
            </a:pPr>
            <a:r>
              <a:rPr lang="en-US" sz="2400" b="1" dirty="0" smtClean="0"/>
              <a:t>Actually, it isn’t.  “God” can be discerned from His creation, </a:t>
            </a:r>
            <a:r>
              <a:rPr lang="en-US" sz="2400" b="1" u="sng" dirty="0" smtClean="0">
                <a:solidFill>
                  <a:srgbClr val="FFFF00"/>
                </a:solidFill>
              </a:rPr>
              <a:t>Rom.1:18-20</a:t>
            </a:r>
            <a:r>
              <a:rPr lang="en-US" sz="2400" b="1" dirty="0" smtClean="0"/>
              <a:t>. </a:t>
            </a:r>
          </a:p>
          <a:p>
            <a:pPr lvl="1">
              <a:buNone/>
            </a:pPr>
            <a:r>
              <a:rPr lang="en-US" sz="2400" b="1" dirty="0" smtClean="0"/>
              <a:t>Though some </a:t>
            </a:r>
            <a:r>
              <a:rPr lang="en-US" sz="2400" b="1" i="1" dirty="0" smtClean="0"/>
              <a:t>seek </a:t>
            </a:r>
            <a:r>
              <a:rPr lang="en-US" sz="2400" b="1" dirty="0" smtClean="0"/>
              <a:t>Him only through that medium of nature, environmentalism as a religion is rank idolatry, </a:t>
            </a:r>
            <a:r>
              <a:rPr lang="en-US" sz="2400" b="1" u="sng" dirty="0" smtClean="0">
                <a:solidFill>
                  <a:srgbClr val="FFFF00"/>
                </a:solidFill>
              </a:rPr>
              <a:t>vv.21-25</a:t>
            </a:r>
            <a:r>
              <a:rPr lang="en-US" sz="2400" b="1" dirty="0" smtClean="0"/>
              <a:t>.</a:t>
            </a:r>
          </a:p>
          <a:p>
            <a:pPr lvl="1">
              <a:buNone/>
            </a:pPr>
            <a:r>
              <a:rPr lang="en-US" sz="2400" b="1" dirty="0" smtClean="0"/>
              <a:t>Seeking </a:t>
            </a:r>
            <a:r>
              <a:rPr lang="en-US" sz="2400" b="1" i="1" dirty="0" smtClean="0"/>
              <a:t>the kingdom </a:t>
            </a:r>
            <a:r>
              <a:rPr lang="en-US" sz="2400" b="1" dirty="0" smtClean="0"/>
              <a:t>requires immersion into the </a:t>
            </a:r>
            <a:r>
              <a:rPr lang="en-US" sz="2400" b="1" i="1" dirty="0" smtClean="0"/>
              <a:t>words of revelation</a:t>
            </a:r>
            <a:r>
              <a:rPr lang="en-US" sz="2400" b="1" dirty="0" smtClean="0"/>
              <a:t>, </a:t>
            </a:r>
            <a:r>
              <a:rPr lang="en-US" sz="2400" b="1" u="sng" dirty="0" smtClean="0">
                <a:solidFill>
                  <a:srgbClr val="FFFF00"/>
                </a:solidFill>
              </a:rPr>
              <a:t>Eph.3:3-5; 2Tim.2:15</a:t>
            </a:r>
            <a:r>
              <a:rPr lang="en-US" sz="2400" b="1" dirty="0" smtClean="0"/>
              <a:t>; and into water, </a:t>
            </a:r>
            <a:r>
              <a:rPr lang="en-US" sz="2400" b="1" u="sng" dirty="0" smtClean="0">
                <a:solidFill>
                  <a:srgbClr val="FFFF00"/>
                </a:solidFill>
              </a:rPr>
              <a:t>John 3:3-5</a:t>
            </a:r>
            <a:r>
              <a:rPr lang="en-US" sz="2400" b="1" dirty="0" smtClean="0">
                <a:solidFill>
                  <a:srgbClr val="FFFF00"/>
                </a:solidFill>
              </a:rPr>
              <a:t> </a:t>
            </a:r>
            <a:r>
              <a:rPr lang="en-US" sz="2400" b="1" dirty="0" smtClean="0"/>
              <a:t>to discern.</a:t>
            </a:r>
          </a:p>
          <a:p>
            <a:pPr lvl="1">
              <a:buNone/>
            </a:pPr>
            <a:r>
              <a:rPr lang="en-US" sz="2400" b="1" dirty="0" smtClean="0"/>
              <a:t>But to </a:t>
            </a:r>
            <a:r>
              <a:rPr lang="en-US" sz="2400" b="1" i="1" dirty="0" smtClean="0"/>
              <a:t>seek His kingdom </a:t>
            </a:r>
            <a:r>
              <a:rPr lang="en-US" sz="2400" b="1" dirty="0" smtClean="0"/>
              <a:t>also means to seek His </a:t>
            </a:r>
            <a:r>
              <a:rPr lang="en-US" sz="2400" b="1" i="1" dirty="0" smtClean="0"/>
              <a:t>reign</a:t>
            </a:r>
            <a:r>
              <a:rPr lang="en-US" sz="2400" b="1" dirty="0" smtClean="0"/>
              <a:t> over us, </a:t>
            </a:r>
            <a:r>
              <a:rPr lang="en-US" sz="2400" b="1" u="sng" dirty="0" smtClean="0">
                <a:solidFill>
                  <a:srgbClr val="FFFF00"/>
                </a:solidFill>
              </a:rPr>
              <a:t>Rom.10:9</a:t>
            </a:r>
            <a:r>
              <a:rPr lang="en-US" sz="2400" b="1" dirty="0" smtClean="0"/>
              <a:t>.  Such includes baptism, but certainly does not end with it!  </a:t>
            </a:r>
            <a:r>
              <a:rPr lang="en-US" sz="2400" b="1" i="1" dirty="0" smtClean="0">
                <a:solidFill>
                  <a:srgbClr val="FFFF00"/>
                </a:solidFill>
              </a:rPr>
              <a:t>“Lord”</a:t>
            </a:r>
            <a:r>
              <a:rPr lang="en-US" sz="2400" b="1" dirty="0" smtClean="0">
                <a:solidFill>
                  <a:srgbClr val="FFFF00"/>
                </a:solidFill>
              </a:rPr>
              <a:t> </a:t>
            </a:r>
            <a:r>
              <a:rPr lang="en-US" sz="2400" b="1" dirty="0" smtClean="0"/>
              <a:t>means  </a:t>
            </a:r>
            <a:r>
              <a:rPr lang="en-US" sz="2400" b="1" dirty="0" smtClean="0">
                <a:solidFill>
                  <a:srgbClr val="FFFF00"/>
                </a:solidFill>
              </a:rPr>
              <a:t>“the owner; one who has control of the person, the master”</a:t>
            </a:r>
            <a:r>
              <a:rPr lang="en-US" sz="2400" b="1" dirty="0" smtClean="0"/>
              <a:t> as well as </a:t>
            </a:r>
            <a:r>
              <a:rPr lang="en-US" sz="2400" b="1" i="1" dirty="0" smtClean="0">
                <a:solidFill>
                  <a:srgbClr val="FFFF00"/>
                </a:solidFill>
              </a:rPr>
              <a:t>“sovereign, prince, </a:t>
            </a:r>
            <a:r>
              <a:rPr lang="en-US" sz="2400" b="1" dirty="0" smtClean="0">
                <a:solidFill>
                  <a:srgbClr val="FFFF00"/>
                </a:solidFill>
              </a:rPr>
              <a:t>or </a:t>
            </a:r>
            <a:r>
              <a:rPr lang="en-US" sz="2400" b="1" i="1" dirty="0" smtClean="0">
                <a:solidFill>
                  <a:srgbClr val="FFFF00"/>
                </a:solidFill>
              </a:rPr>
              <a:t>chief”</a:t>
            </a:r>
            <a:r>
              <a:rPr lang="en-US" sz="2400" b="1" i="1" dirty="0" smtClean="0"/>
              <a:t>. </a:t>
            </a:r>
            <a:r>
              <a:rPr lang="en-US" sz="2400" dirty="0" smtClean="0"/>
              <a:t>(</a:t>
            </a:r>
            <a:r>
              <a:rPr lang="en-US" sz="2400" u="sng" dirty="0" smtClean="0"/>
              <a:t>Enhanced Strong’s Lexicon</a:t>
            </a:r>
            <a:r>
              <a:rPr lang="en-US" sz="2400" dirty="0" smtClean="0"/>
              <a:t>).  </a:t>
            </a:r>
            <a:r>
              <a:rPr lang="en-US" sz="2400" b="1" dirty="0" smtClean="0"/>
              <a:t>Seeking the </a:t>
            </a:r>
            <a:r>
              <a:rPr lang="en-US" sz="2400" b="1" i="1" dirty="0" smtClean="0"/>
              <a:t>kingdom</a:t>
            </a:r>
            <a:r>
              <a:rPr lang="en-US" sz="2400" b="1" dirty="0" smtClean="0"/>
              <a:t> and </a:t>
            </a:r>
            <a:r>
              <a:rPr lang="en-US" sz="2400" b="1" i="1" dirty="0" smtClean="0"/>
              <a:t>Lordship </a:t>
            </a:r>
            <a:r>
              <a:rPr lang="en-US" sz="2400" b="1" dirty="0" smtClean="0"/>
              <a:t>of Christ is a lifetime commitment of submission!</a:t>
            </a:r>
          </a:p>
          <a:p>
            <a:pPr lvl="1">
              <a:buNone/>
            </a:pPr>
            <a:r>
              <a:rPr lang="en-US" sz="2400" b="1" dirty="0" smtClean="0"/>
              <a:t>Are you/we resolved to </a:t>
            </a:r>
            <a:r>
              <a:rPr lang="en-US" sz="2400" b="1" i="1" dirty="0" smtClean="0"/>
              <a:t>seek first His </a:t>
            </a:r>
            <a:r>
              <a:rPr lang="en-US" sz="2400" b="1" i="1" u="sng" dirty="0" smtClean="0"/>
              <a:t>ki</a:t>
            </a:r>
            <a:r>
              <a:rPr lang="en-US" sz="2400" b="1" i="1" dirty="0" smtClean="0"/>
              <a:t>ng</a:t>
            </a:r>
            <a:r>
              <a:rPr lang="en-US" sz="2400" b="1" i="1" u="sng" dirty="0" smtClean="0"/>
              <a:t>do</a:t>
            </a:r>
            <a:r>
              <a:rPr lang="en-US" sz="2400" b="1" i="1" dirty="0" smtClean="0"/>
              <a:t>m?</a:t>
            </a:r>
            <a:endParaRPr lang="en-US" sz="2400" b="1" dirty="0" smtClean="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1432</TotalTime>
  <Words>686</Words>
  <Application>Microsoft Macintosh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If you were personally responsible for making one resolution for the congregation’s spiritual health and well-being, what would it be?  Think about it.</vt:lpstr>
      <vt:lpstr>PowerPoint Presentation</vt:lpstr>
      <vt:lpstr>PowerPoint Presentation</vt:lpstr>
      <vt:lpstr>And we’ve probably all heard sermons which translated these typical resolutions into spiritual ones:</vt:lpstr>
      <vt:lpstr>Instead, think in these terms:</vt:lpstr>
      <vt:lpstr>The one resolution each of us, and all of us as a congregation, need to make and keep is to:</vt:lpstr>
      <vt:lpstr>The one resolution each of us, and all of us as a congregation, need to make and keep is to:</vt:lpstr>
      <vt:lpstr>The one resolution each of us, and all of us as a congregation, need to make and keep is to:</vt:lpstr>
      <vt:lpstr>The one resolution each of us, and all of us as a congregation, need to make and keep is to:</vt:lpstr>
      <vt:lpstr>The one resolution each of us, and all of us as a congregation, need to make and keep is to:</vt:lpstr>
      <vt:lpstr>“So how do I, and we,  Seek first His kingdom?”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Philip Strong</cp:lastModifiedBy>
  <cp:revision>50</cp:revision>
  <cp:lastPrinted>2017-01-01T12:29:16Z</cp:lastPrinted>
  <dcterms:created xsi:type="dcterms:W3CDTF">2006-08-16T00:00:00Z</dcterms:created>
  <dcterms:modified xsi:type="dcterms:W3CDTF">2017-01-01T17:09:26Z</dcterms:modified>
</cp:coreProperties>
</file>