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62" r:id="rId2"/>
    <p:sldId id="260" r:id="rId3"/>
    <p:sldId id="261" r:id="rId4"/>
    <p:sldId id="264" r:id="rId5"/>
    <p:sldId id="265" r:id="rId6"/>
    <p:sldId id="266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scaleToFitPaper="1" frameSlides="1"/>
  <p:clrMru>
    <a:srgbClr val="4A2A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07608-B575-8D4E-A548-1C8A03B95EAD}" type="datetimeFigureOut">
              <a:rPr lang="en-US" smtClean="0"/>
              <a:t>10/9/16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DD520-2FC7-7646-818D-8530E7AA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89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AE51-F2BA-4646-AB4F-BB66C777909E}" type="datetimeFigureOut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5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AE51-F2BA-4646-AB4F-BB66C777909E}" type="datetimeFigureOut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26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AE51-F2BA-4646-AB4F-BB66C777909E}" type="datetimeFigureOut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7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AE51-F2BA-4646-AB4F-BB66C777909E}" type="datetimeFigureOut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37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AE51-F2BA-4646-AB4F-BB66C777909E}" type="datetimeFigureOut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2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AE51-F2BA-4646-AB4F-BB66C777909E}" type="datetimeFigureOut">
              <a:rPr lang="en-US" smtClean="0"/>
              <a:t>10/9/16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84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AE51-F2BA-4646-AB4F-BB66C777909E}" type="datetimeFigureOut">
              <a:rPr lang="en-US" smtClean="0"/>
              <a:t>10/9/16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36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AE51-F2BA-4646-AB4F-BB66C777909E}" type="datetimeFigureOut">
              <a:rPr lang="en-US" smtClean="0"/>
              <a:t>10/9/16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7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AE51-F2BA-4646-AB4F-BB66C777909E}" type="datetimeFigureOut">
              <a:rPr lang="en-US" smtClean="0"/>
              <a:t>10/9/16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2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AE51-F2BA-4646-AB4F-BB66C777909E}" type="datetimeFigureOut">
              <a:rPr lang="en-US" smtClean="0"/>
              <a:t>10/9/16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3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AE51-F2BA-4646-AB4F-BB66C777909E}" type="datetimeFigureOut">
              <a:rPr lang="en-US" smtClean="0"/>
              <a:t>10/9/16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8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4AE51-F2BA-4646-AB4F-BB66C777909E}" type="datetimeFigureOut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589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388818" cy="2690222"/>
          </a:xfrm>
        </p:spPr>
        <p:txBody>
          <a:bodyPr>
            <a:normAutofit/>
          </a:bodyPr>
          <a:lstStyle/>
          <a:p>
            <a:r>
              <a:rPr lang="en-US" sz="6600" b="1" i="1" dirty="0" smtClean="0">
                <a:solidFill>
                  <a:schemeClr val="bg2">
                    <a:lumMod val="75000"/>
                  </a:schemeClr>
                </a:solidFill>
              </a:rPr>
              <a:t>Sinful</a:t>
            </a:r>
            <a:r>
              <a:rPr lang="en-US" sz="6600" b="1" dirty="0" smtClean="0">
                <a:solidFill>
                  <a:srgbClr val="FFFFFF"/>
                </a:solidFill>
              </a:rPr>
              <a:t/>
            </a:r>
            <a:br>
              <a:rPr lang="en-US" sz="6600" b="1" dirty="0" smtClean="0">
                <a:solidFill>
                  <a:srgbClr val="FFFFFF"/>
                </a:solidFill>
              </a:rPr>
            </a:br>
            <a:r>
              <a:rPr lang="en-US" sz="6600" b="1" dirty="0" smtClean="0">
                <a:solidFill>
                  <a:srgbClr val="FFFFFF"/>
                </a:solidFill>
              </a:rPr>
              <a:t>Anger</a:t>
            </a:r>
            <a:endParaRPr lang="en-US" sz="6600" b="1" i="1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88818" y="0"/>
            <a:ext cx="4755182" cy="68580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We all, from time to time, become angry.  But there are two things we must realize from the beginning: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All anger is not </a:t>
            </a:r>
            <a:r>
              <a:rPr lang="en-US" b="1" i="1" dirty="0" smtClean="0">
                <a:solidFill>
                  <a:schemeClr val="bg1"/>
                </a:solidFill>
              </a:rPr>
              <a:t>sinful, </a:t>
            </a:r>
            <a:r>
              <a:rPr lang="en-US" b="1" u="sng" dirty="0" smtClean="0">
                <a:solidFill>
                  <a:schemeClr val="bg2">
                    <a:lumMod val="75000"/>
                  </a:schemeClr>
                </a:solidFill>
              </a:rPr>
              <a:t>E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p</a:t>
            </a:r>
            <a:r>
              <a:rPr lang="en-US" b="1" u="sng" dirty="0" smtClean="0">
                <a:solidFill>
                  <a:schemeClr val="bg2">
                    <a:lumMod val="75000"/>
                  </a:schemeClr>
                </a:solidFill>
              </a:rPr>
              <a:t>h.4:26a</a:t>
            </a:r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Some anger is even </a:t>
            </a:r>
            <a:r>
              <a:rPr lang="en-US" b="1" i="1" dirty="0" smtClean="0">
                <a:solidFill>
                  <a:schemeClr val="bg1"/>
                </a:solidFill>
              </a:rPr>
              <a:t>righteous, </a:t>
            </a:r>
            <a:r>
              <a:rPr lang="en-US" b="1" u="sng" dirty="0" smtClean="0">
                <a:solidFill>
                  <a:srgbClr val="C4BD97"/>
                </a:solidFill>
              </a:rPr>
              <a:t>John 2:14-17</a:t>
            </a:r>
            <a:r>
              <a:rPr lang="en-US" b="1" dirty="0" smtClean="0">
                <a:solidFill>
                  <a:schemeClr val="bg1"/>
                </a:solidFill>
              </a:rPr>
              <a:t>; </a:t>
            </a:r>
            <a:r>
              <a:rPr lang="en-US" b="1" u="sng" dirty="0" smtClean="0">
                <a:solidFill>
                  <a:srgbClr val="C4BD97"/>
                </a:solidFill>
              </a:rPr>
              <a:t>Mark 3:1-</a:t>
            </a:r>
            <a:r>
              <a:rPr lang="en-US" b="1" u="sng" dirty="0" smtClean="0">
                <a:solidFill>
                  <a:srgbClr val="C4BD97"/>
                </a:solidFill>
              </a:rPr>
              <a:t>6</a:t>
            </a:r>
            <a:endParaRPr lang="en-US" b="1" dirty="0" smtClean="0">
              <a:solidFill>
                <a:srgbClr val="C4BD97"/>
              </a:solidFill>
            </a:endParaRP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So…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pic>
        <p:nvPicPr>
          <p:cNvPr id="4" name="Picture 3" descr="sinfulanger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0" r="34560"/>
          <a:stretch/>
        </p:blipFill>
        <p:spPr>
          <a:xfrm>
            <a:off x="0" y="2442241"/>
            <a:ext cx="4531606" cy="4415759"/>
          </a:xfrm>
          <a:prstGeom prst="rect">
            <a:avLst/>
          </a:prstGeom>
          <a:ln>
            <a:noFill/>
          </a:ln>
          <a:effectLst>
            <a:softEdge rad="279400"/>
          </a:effectLst>
        </p:spPr>
      </p:pic>
    </p:spTree>
    <p:extLst>
      <p:ext uri="{BB962C8B-B14F-4D97-AF65-F5344CB8AC3E}">
        <p14:creationId xmlns:p14="http://schemas.microsoft.com/office/powerpoint/2010/main" val="204557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8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388818" cy="2690222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chemeClr val="bg1"/>
                </a:solidFill>
              </a:rPr>
              <a:t>When</a:t>
            </a:r>
            <a:r>
              <a:rPr lang="en-US" sz="5400" b="1" dirty="0" smtClean="0">
                <a:solidFill>
                  <a:schemeClr val="bg1"/>
                </a:solidFill>
              </a:rPr>
              <a:t> does anger become </a:t>
            </a:r>
            <a:r>
              <a:rPr lang="en-US" sz="5400" b="1" i="1" dirty="0" smtClean="0">
                <a:solidFill>
                  <a:schemeClr val="bg2">
                    <a:lumMod val="75000"/>
                  </a:schemeClr>
                </a:solidFill>
              </a:rPr>
              <a:t>sinful?</a:t>
            </a:r>
            <a:endParaRPr lang="en-US" sz="5400" b="1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88818" y="0"/>
            <a:ext cx="4755182" cy="6858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When it lingers and or festers</a:t>
            </a:r>
            <a:r>
              <a:rPr lang="en-US" b="1" i="1" dirty="0" smtClean="0">
                <a:solidFill>
                  <a:schemeClr val="bg1"/>
                </a:solidFill>
              </a:rPr>
              <a:t>, </a:t>
            </a:r>
            <a:r>
              <a:rPr lang="en-US" b="1" u="sng" dirty="0" smtClean="0">
                <a:solidFill>
                  <a:schemeClr val="bg2">
                    <a:lumMod val="75000"/>
                  </a:schemeClr>
                </a:solidFill>
              </a:rPr>
              <a:t>E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p</a:t>
            </a:r>
            <a:r>
              <a:rPr lang="en-US" b="1" u="sng" dirty="0" smtClean="0">
                <a:solidFill>
                  <a:schemeClr val="bg2">
                    <a:lumMod val="75000"/>
                  </a:schemeClr>
                </a:solidFill>
              </a:rPr>
              <a:t>h.4:</a:t>
            </a:r>
            <a:r>
              <a:rPr lang="en-US" b="1" u="sng" dirty="0" smtClean="0">
                <a:solidFill>
                  <a:schemeClr val="bg2">
                    <a:lumMod val="75000"/>
                  </a:schemeClr>
                </a:solidFill>
              </a:rPr>
              <a:t>26b,27</a:t>
            </a:r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Obviously, when it is not </a:t>
            </a:r>
            <a:r>
              <a:rPr lang="en-US" b="1" i="1" dirty="0" smtClean="0">
                <a:solidFill>
                  <a:schemeClr val="bg1"/>
                </a:solidFill>
              </a:rPr>
              <a:t>righteously-based,     </a:t>
            </a:r>
            <a:r>
              <a:rPr lang="en-US" b="1" u="sng" dirty="0" smtClean="0">
                <a:solidFill>
                  <a:srgbClr val="C4BD97"/>
                </a:solidFill>
              </a:rPr>
              <a:t>Jonah 4:9ff</a:t>
            </a:r>
            <a:endParaRPr lang="en-US" b="1" dirty="0" smtClean="0">
              <a:solidFill>
                <a:srgbClr val="C4BD97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When it becomes: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b="1" i="1" dirty="0" smtClean="0">
                <a:solidFill>
                  <a:srgbClr val="FFFFFF"/>
                </a:solidFill>
              </a:rPr>
              <a:t>Retaliatory</a:t>
            </a:r>
            <a:r>
              <a:rPr lang="en-US" b="1" i="1" dirty="0" smtClean="0">
                <a:solidFill>
                  <a:srgbClr val="C4BD97"/>
                </a:solidFill>
              </a:rPr>
              <a:t>, </a:t>
            </a:r>
            <a:r>
              <a:rPr lang="en-US" b="1" u="sng" dirty="0" smtClean="0">
                <a:solidFill>
                  <a:srgbClr val="C4BD97"/>
                </a:solidFill>
              </a:rPr>
              <a:t>Rom.12:17-18</a:t>
            </a:r>
            <a:endParaRPr lang="en-US" b="1" dirty="0" smtClean="0">
              <a:solidFill>
                <a:srgbClr val="C4BD97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b="1" i="1" dirty="0" smtClean="0">
                <a:solidFill>
                  <a:srgbClr val="FFFFFF"/>
                </a:solidFill>
              </a:rPr>
              <a:t>Vindictive/Vengeful</a:t>
            </a:r>
            <a:r>
              <a:rPr lang="en-US" b="1" i="1" dirty="0" smtClean="0">
                <a:solidFill>
                  <a:srgbClr val="C4BD97"/>
                </a:solidFill>
              </a:rPr>
              <a:t>,     </a:t>
            </a:r>
            <a:r>
              <a:rPr lang="en-US" b="1" u="sng" dirty="0" smtClean="0">
                <a:solidFill>
                  <a:srgbClr val="C4BD97"/>
                </a:solidFill>
              </a:rPr>
              <a:t>Rom.12:19-20</a:t>
            </a:r>
            <a:endParaRPr lang="en-US" b="1" dirty="0" smtClean="0">
              <a:solidFill>
                <a:srgbClr val="C4BD97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b="1" i="1" dirty="0" smtClean="0">
                <a:solidFill>
                  <a:srgbClr val="FFFFFF"/>
                </a:solidFill>
              </a:rPr>
              <a:t>Uncontrolled/Overcoming, </a:t>
            </a:r>
            <a:r>
              <a:rPr lang="en-US" b="1" u="sng" dirty="0" smtClean="0">
                <a:solidFill>
                  <a:srgbClr val="C4BD97"/>
                </a:solidFill>
              </a:rPr>
              <a:t>Rom.12:21</a:t>
            </a:r>
            <a:endParaRPr lang="en-US" b="1" dirty="0" smtClean="0">
              <a:solidFill>
                <a:srgbClr val="C4BD97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b="1" dirty="0" smtClean="0">
                <a:solidFill>
                  <a:srgbClr val="FFFFFF"/>
                </a:solidFill>
              </a:rPr>
              <a:t>A </a:t>
            </a:r>
            <a:r>
              <a:rPr lang="en-US" b="1" i="1" dirty="0" smtClean="0">
                <a:solidFill>
                  <a:srgbClr val="FFFFFF"/>
                </a:solidFill>
              </a:rPr>
              <a:t>Stumbling-block,</a:t>
            </a:r>
            <a:r>
              <a:rPr lang="en-US" b="1" i="1" dirty="0" smtClean="0">
                <a:solidFill>
                  <a:srgbClr val="C4BD97"/>
                </a:solidFill>
              </a:rPr>
              <a:t>                </a:t>
            </a:r>
            <a:r>
              <a:rPr lang="en-US" b="1" u="sng" dirty="0" smtClean="0">
                <a:solidFill>
                  <a:srgbClr val="C4BD97"/>
                </a:solidFill>
              </a:rPr>
              <a:t>Jas.1:19-20</a:t>
            </a:r>
            <a:r>
              <a:rPr lang="en-US" b="1" dirty="0" smtClean="0">
                <a:solidFill>
                  <a:srgbClr val="C4BD97"/>
                </a:solidFill>
              </a:rPr>
              <a:t>; </a:t>
            </a:r>
            <a:r>
              <a:rPr lang="en-US" b="1" u="sng" dirty="0" smtClean="0">
                <a:solidFill>
                  <a:srgbClr val="C4BD97"/>
                </a:solidFill>
              </a:rPr>
              <a:t>Matt.18:6ff</a:t>
            </a:r>
            <a:endParaRPr lang="en-US" b="1" dirty="0" smtClean="0">
              <a:solidFill>
                <a:srgbClr val="C4BD97"/>
              </a:solidFill>
            </a:endParaRPr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charset="2"/>
              <a:buChar char="Ø"/>
            </a:pPr>
            <a:r>
              <a:rPr lang="en-US" b="1" i="1" dirty="0" smtClean="0">
                <a:solidFill>
                  <a:srgbClr val="FFFFFF"/>
                </a:solidFill>
              </a:rPr>
              <a:t>Abusive/Destructive</a:t>
            </a:r>
            <a:r>
              <a:rPr lang="en-US" b="1" i="1" dirty="0" smtClean="0">
                <a:solidFill>
                  <a:srgbClr val="C4BD97"/>
                </a:solidFill>
              </a:rPr>
              <a:t>,      </a:t>
            </a:r>
            <a:r>
              <a:rPr lang="en-US" b="1" u="sng" dirty="0" smtClean="0">
                <a:solidFill>
                  <a:srgbClr val="C4BD97"/>
                </a:solidFill>
              </a:rPr>
              <a:t>Eph.4:31</a:t>
            </a:r>
            <a:r>
              <a:rPr lang="en-US" b="1" dirty="0" smtClean="0">
                <a:solidFill>
                  <a:srgbClr val="C4BD97"/>
                </a:solidFill>
              </a:rPr>
              <a:t>; </a:t>
            </a:r>
            <a:r>
              <a:rPr lang="en-US" b="1" u="sng" dirty="0" smtClean="0">
                <a:solidFill>
                  <a:srgbClr val="C4BD97"/>
                </a:solidFill>
              </a:rPr>
              <a:t>Gen.4:5-8</a:t>
            </a:r>
            <a:endParaRPr lang="en-US" b="1" i="1" dirty="0" smtClean="0">
              <a:solidFill>
                <a:schemeClr val="bg1"/>
              </a:solidFill>
            </a:endParaRPr>
          </a:p>
        </p:txBody>
      </p:sp>
      <p:pic>
        <p:nvPicPr>
          <p:cNvPr id="4" name="Picture 3" descr="sinfulanger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0" r="34560"/>
          <a:stretch/>
        </p:blipFill>
        <p:spPr>
          <a:xfrm>
            <a:off x="0" y="2442241"/>
            <a:ext cx="4531606" cy="4415759"/>
          </a:xfrm>
          <a:prstGeom prst="rect">
            <a:avLst/>
          </a:prstGeom>
          <a:ln>
            <a:noFill/>
          </a:ln>
          <a:effectLst>
            <a:softEdge rad="279400"/>
          </a:effectLst>
        </p:spPr>
      </p:pic>
    </p:spTree>
    <p:extLst>
      <p:ext uri="{BB962C8B-B14F-4D97-AF65-F5344CB8AC3E}">
        <p14:creationId xmlns:p14="http://schemas.microsoft.com/office/powerpoint/2010/main" val="2436666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388818" cy="2690222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chemeClr val="bg1"/>
                </a:solidFill>
              </a:rPr>
              <a:t>How</a:t>
            </a:r>
            <a:r>
              <a:rPr lang="en-US" sz="5400" b="1" dirty="0" smtClean="0">
                <a:solidFill>
                  <a:schemeClr val="bg1"/>
                </a:solidFill>
              </a:rPr>
              <a:t> does anger become </a:t>
            </a:r>
            <a:r>
              <a:rPr lang="en-US" sz="5400" b="1" i="1" dirty="0" smtClean="0">
                <a:solidFill>
                  <a:schemeClr val="bg2">
                    <a:lumMod val="75000"/>
                  </a:schemeClr>
                </a:solidFill>
              </a:rPr>
              <a:t>sinful?</a:t>
            </a:r>
            <a:endParaRPr lang="en-US" sz="5400" b="1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88818" y="0"/>
            <a:ext cx="4755182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Identify the </a:t>
            </a:r>
            <a:r>
              <a:rPr lang="en-US" b="1" i="1" dirty="0" smtClean="0">
                <a:solidFill>
                  <a:schemeClr val="bg1"/>
                </a:solidFill>
              </a:rPr>
              <a:t>real </a:t>
            </a:r>
            <a:r>
              <a:rPr lang="en-US" b="1" dirty="0" smtClean="0">
                <a:solidFill>
                  <a:schemeClr val="bg1"/>
                </a:solidFill>
              </a:rPr>
              <a:t>source.</a:t>
            </a:r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It is sometimes </a:t>
            </a:r>
            <a:r>
              <a:rPr lang="en-US" b="1" i="1" dirty="0" smtClean="0">
                <a:solidFill>
                  <a:schemeClr val="bg1"/>
                </a:solidFill>
              </a:rPr>
              <a:t>misplaced </a:t>
            </a:r>
            <a:r>
              <a:rPr lang="en-US" b="1" dirty="0" smtClean="0">
                <a:solidFill>
                  <a:schemeClr val="bg1"/>
                </a:solidFill>
              </a:rPr>
              <a:t>or </a:t>
            </a:r>
            <a:r>
              <a:rPr lang="en-US" b="1" i="1" dirty="0" smtClean="0">
                <a:solidFill>
                  <a:schemeClr val="bg1"/>
                </a:solidFill>
              </a:rPr>
              <a:t>projected </a:t>
            </a:r>
            <a:r>
              <a:rPr lang="en-US" b="1" dirty="0" smtClean="0">
                <a:solidFill>
                  <a:schemeClr val="bg1"/>
                </a:solidFill>
              </a:rPr>
              <a:t>(on the innocent)</a:t>
            </a:r>
            <a:r>
              <a:rPr lang="en-US" b="1" i="1" dirty="0" smtClean="0">
                <a:solidFill>
                  <a:schemeClr val="bg1"/>
                </a:solidFill>
              </a:rPr>
              <a:t>, </a:t>
            </a:r>
            <a:r>
              <a:rPr lang="en-US" b="1" u="sng" dirty="0" smtClean="0">
                <a:solidFill>
                  <a:srgbClr val="C4BD97"/>
                </a:solidFill>
              </a:rPr>
              <a:t>Gen.4:3-8</a:t>
            </a:r>
            <a:endParaRPr lang="en-US" b="1" dirty="0" smtClean="0">
              <a:solidFill>
                <a:srgbClr val="C4BD97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It is often tied to an improper view</a:t>
            </a:r>
            <a:r>
              <a:rPr lang="en-US" b="1" i="1" dirty="0" smtClean="0">
                <a:solidFill>
                  <a:schemeClr val="bg1"/>
                </a:solidFill>
              </a:rPr>
              <a:t> of others, </a:t>
            </a:r>
            <a:r>
              <a:rPr lang="en-US" b="1" u="sng" dirty="0" smtClean="0">
                <a:solidFill>
                  <a:schemeClr val="bg2">
                    <a:lumMod val="75000"/>
                  </a:schemeClr>
                </a:solidFill>
              </a:rPr>
              <a:t>Jonah 4:9ff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;  </a:t>
            </a:r>
            <a:r>
              <a:rPr lang="en-US" b="1" u="sng" dirty="0" smtClean="0">
                <a:solidFill>
                  <a:schemeClr val="bg2">
                    <a:lumMod val="75000"/>
                  </a:schemeClr>
                </a:solidFill>
              </a:rPr>
              <a:t>cf.3:10 – 4:5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It is usually tied to an improper view </a:t>
            </a:r>
            <a:r>
              <a:rPr lang="en-US" b="1" i="1" dirty="0" smtClean="0">
                <a:solidFill>
                  <a:srgbClr val="FFFFFF"/>
                </a:solidFill>
              </a:rPr>
              <a:t>of self: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b="1" i="1" dirty="0" smtClean="0">
                <a:solidFill>
                  <a:srgbClr val="FFFFFF"/>
                </a:solidFill>
              </a:rPr>
              <a:t>“I </a:t>
            </a:r>
            <a:r>
              <a:rPr lang="en-US" b="1" dirty="0" smtClean="0">
                <a:solidFill>
                  <a:srgbClr val="FFFFFF"/>
                </a:solidFill>
              </a:rPr>
              <a:t>deserve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better than this” or </a:t>
            </a:r>
            <a:r>
              <a:rPr lang="en-US" b="1" i="1" dirty="0" smtClean="0">
                <a:solidFill>
                  <a:srgbClr val="FFFFFF"/>
                </a:solidFill>
              </a:rPr>
              <a:t>“I </a:t>
            </a:r>
            <a:r>
              <a:rPr lang="en-US" b="1" dirty="0" smtClean="0">
                <a:solidFill>
                  <a:srgbClr val="FFFFFF"/>
                </a:solidFill>
              </a:rPr>
              <a:t>don’t deserve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to be treated this way.”             </a:t>
            </a:r>
            <a:r>
              <a:rPr lang="en-US" b="1" u="sng" dirty="0" smtClean="0">
                <a:solidFill>
                  <a:srgbClr val="C4BD97"/>
                </a:solidFill>
              </a:rPr>
              <a:t>cp. Phil.2:3</a:t>
            </a:r>
            <a:endParaRPr lang="en-US" b="1" dirty="0" smtClean="0">
              <a:solidFill>
                <a:srgbClr val="C4BD97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b="1" dirty="0" smtClean="0">
                <a:solidFill>
                  <a:srgbClr val="FFFFFF"/>
                </a:solidFill>
              </a:rPr>
              <a:t>“My time/comfort/convenience is </a:t>
            </a:r>
            <a:r>
              <a:rPr lang="en-US" b="1" i="1" dirty="0" smtClean="0">
                <a:solidFill>
                  <a:srgbClr val="FFFFFF"/>
                </a:solidFill>
              </a:rPr>
              <a:t>too important </a:t>
            </a:r>
            <a:r>
              <a:rPr lang="en-US" b="1" dirty="0" smtClean="0">
                <a:solidFill>
                  <a:srgbClr val="FFFFFF"/>
                </a:solidFill>
              </a:rPr>
              <a:t>to be treated this way.” </a:t>
            </a:r>
            <a:r>
              <a:rPr lang="en-US" b="1" i="1" dirty="0" smtClean="0">
                <a:solidFill>
                  <a:srgbClr val="C4BD97"/>
                </a:solidFill>
              </a:rPr>
              <a:t> </a:t>
            </a:r>
            <a:r>
              <a:rPr lang="en-US" b="1" u="sng" dirty="0" smtClean="0">
                <a:solidFill>
                  <a:srgbClr val="C4BD97"/>
                </a:solidFill>
              </a:rPr>
              <a:t>cp. Phil.2:4</a:t>
            </a:r>
            <a:endParaRPr lang="en-US" b="1" dirty="0" smtClean="0">
              <a:solidFill>
                <a:srgbClr val="C4BD97"/>
              </a:solidFill>
            </a:endParaRPr>
          </a:p>
        </p:txBody>
      </p:sp>
      <p:pic>
        <p:nvPicPr>
          <p:cNvPr id="4" name="Picture 3" descr="sinfulanger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0" r="34560"/>
          <a:stretch/>
        </p:blipFill>
        <p:spPr>
          <a:xfrm>
            <a:off x="0" y="2442241"/>
            <a:ext cx="4531606" cy="4415759"/>
          </a:xfrm>
          <a:prstGeom prst="rect">
            <a:avLst/>
          </a:prstGeom>
          <a:ln>
            <a:noFill/>
          </a:ln>
          <a:effectLst>
            <a:softEdge rad="279400"/>
          </a:effectLst>
        </p:spPr>
      </p:pic>
    </p:spTree>
    <p:extLst>
      <p:ext uri="{BB962C8B-B14F-4D97-AF65-F5344CB8AC3E}">
        <p14:creationId xmlns:p14="http://schemas.microsoft.com/office/powerpoint/2010/main" val="3334858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4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88818" y="0"/>
            <a:ext cx="4755182" cy="6858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Realize that </a:t>
            </a:r>
            <a:r>
              <a:rPr lang="en-US" b="1" dirty="0" smtClean="0">
                <a:solidFill>
                  <a:schemeClr val="bg1"/>
                </a:solidFill>
              </a:rPr>
              <a:t>sinful anger is </a:t>
            </a:r>
            <a:r>
              <a:rPr lang="en-US" b="1" i="1" dirty="0" smtClean="0">
                <a:solidFill>
                  <a:schemeClr val="bg2">
                    <a:lumMod val="75000"/>
                  </a:schemeClr>
                </a:solidFill>
              </a:rPr>
              <a:t>not</a:t>
            </a:r>
            <a:r>
              <a:rPr lang="en-US" b="1" dirty="0" smtClean="0">
                <a:solidFill>
                  <a:schemeClr val="bg1"/>
                </a:solidFill>
              </a:rPr>
              <a:t> genetic, a personality quirk, or “just who/how you are”- it </a:t>
            </a:r>
            <a:r>
              <a:rPr lang="en-US" b="1" i="1" dirty="0" smtClean="0">
                <a:solidFill>
                  <a:srgbClr val="C4BD97"/>
                </a:solidFill>
              </a:rPr>
              <a:t>is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SINFUL and must be </a:t>
            </a:r>
            <a:r>
              <a:rPr lang="en-US" b="1" i="1" dirty="0" smtClean="0">
                <a:solidFill>
                  <a:schemeClr val="bg1"/>
                </a:solidFill>
              </a:rPr>
              <a:t>“put aside,” </a:t>
            </a:r>
            <a:r>
              <a:rPr lang="en-US" b="1" u="sng" dirty="0" smtClean="0">
                <a:solidFill>
                  <a:srgbClr val="C4BD97"/>
                </a:solidFill>
              </a:rPr>
              <a:t>Col.3:8</a:t>
            </a:r>
            <a:endParaRPr lang="en-US" b="1" dirty="0">
              <a:solidFill>
                <a:srgbClr val="C4BD97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Yes, you CAN control yourself, if you want to for the right reasons</a:t>
            </a:r>
            <a:r>
              <a:rPr lang="en-US" b="1" i="1" dirty="0" smtClean="0">
                <a:solidFill>
                  <a:schemeClr val="bg1"/>
                </a:solidFill>
              </a:rPr>
              <a:t>,           </a:t>
            </a:r>
            <a:r>
              <a:rPr lang="en-US" b="1" u="sng" dirty="0" smtClean="0">
                <a:solidFill>
                  <a:srgbClr val="C4BD97"/>
                </a:solidFill>
              </a:rPr>
              <a:t>1Cor.10:13</a:t>
            </a:r>
            <a:r>
              <a:rPr lang="en-US" b="1" dirty="0" smtClean="0">
                <a:solidFill>
                  <a:srgbClr val="C4BD97"/>
                </a:solidFill>
              </a:rPr>
              <a:t>; </a:t>
            </a:r>
            <a:r>
              <a:rPr lang="en-US" b="1" u="sng" dirty="0" smtClean="0">
                <a:solidFill>
                  <a:srgbClr val="C4BD97"/>
                </a:solidFill>
              </a:rPr>
              <a:t>Gal.5:22</a:t>
            </a:r>
            <a:endParaRPr lang="en-US" b="1" dirty="0">
              <a:solidFill>
                <a:srgbClr val="C4BD97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Don’t let it </a:t>
            </a:r>
            <a:r>
              <a:rPr lang="en-US" b="1" i="1" dirty="0" smtClean="0">
                <a:solidFill>
                  <a:schemeClr val="bg1"/>
                </a:solidFill>
              </a:rPr>
              <a:t>brood </a:t>
            </a:r>
            <a:r>
              <a:rPr lang="en-US" b="1" dirty="0" smtClean="0">
                <a:solidFill>
                  <a:schemeClr val="bg1"/>
                </a:solidFill>
              </a:rPr>
              <a:t>or </a:t>
            </a:r>
            <a:r>
              <a:rPr lang="en-US" b="1" i="1" dirty="0" smtClean="0">
                <a:solidFill>
                  <a:schemeClr val="bg1"/>
                </a:solidFill>
              </a:rPr>
              <a:t>simmer- </a:t>
            </a:r>
            <a:r>
              <a:rPr lang="en-US" b="1" dirty="0" smtClean="0">
                <a:solidFill>
                  <a:schemeClr val="bg1"/>
                </a:solidFill>
              </a:rPr>
              <a:t>you </a:t>
            </a:r>
            <a:r>
              <a:rPr lang="en-US" b="1" dirty="0" smtClean="0">
                <a:solidFill>
                  <a:schemeClr val="bg1"/>
                </a:solidFill>
              </a:rPr>
              <a:t>can </a:t>
            </a:r>
            <a:r>
              <a:rPr lang="en-US" b="1" i="1" dirty="0" smtClean="0">
                <a:solidFill>
                  <a:schemeClr val="bg1"/>
                </a:solidFill>
              </a:rPr>
              <a:t>decide </a:t>
            </a:r>
            <a:r>
              <a:rPr lang="en-US" b="1" dirty="0" smtClean="0">
                <a:solidFill>
                  <a:schemeClr val="bg1"/>
                </a:solidFill>
              </a:rPr>
              <a:t>not to be or become angry, 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u="sng" dirty="0" smtClean="0">
                <a:solidFill>
                  <a:schemeClr val="bg2">
                    <a:lumMod val="75000"/>
                  </a:schemeClr>
                </a:solidFill>
              </a:rPr>
              <a:t>Eph.4:26b</a:t>
            </a:r>
            <a:endParaRPr lang="en-US" b="1" u="sng" dirty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</a:rPr>
              <a:t>Check yourself, </a:t>
            </a:r>
            <a:r>
              <a:rPr lang="en-US" b="1" u="sng" dirty="0" smtClean="0">
                <a:solidFill>
                  <a:srgbClr val="C4BD97"/>
                </a:solidFill>
              </a:rPr>
              <a:t>2Cor13:5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</a:rPr>
              <a:t>Be </a:t>
            </a:r>
            <a:r>
              <a:rPr lang="en-US" b="1" i="1" dirty="0" smtClean="0">
                <a:solidFill>
                  <a:srgbClr val="FFFFFF"/>
                </a:solidFill>
              </a:rPr>
              <a:t>proactive</a:t>
            </a:r>
            <a:r>
              <a:rPr lang="en-US" b="1" i="1" dirty="0" smtClean="0">
                <a:solidFill>
                  <a:srgbClr val="C4BD97"/>
                </a:solidFill>
              </a:rPr>
              <a:t>, </a:t>
            </a:r>
            <a:r>
              <a:rPr lang="en-US" b="1" u="sng" dirty="0" smtClean="0">
                <a:solidFill>
                  <a:srgbClr val="C4BD97"/>
                </a:solidFill>
              </a:rPr>
              <a:t>Matt.18:15-17</a:t>
            </a:r>
            <a:r>
              <a:rPr lang="en-US" b="1" dirty="0" smtClean="0">
                <a:solidFill>
                  <a:srgbClr val="FFFFFF"/>
                </a:solidFill>
              </a:rPr>
              <a:t>; </a:t>
            </a:r>
            <a:r>
              <a:rPr lang="en-US" b="1" u="sng" dirty="0" smtClean="0">
                <a:solidFill>
                  <a:srgbClr val="C4BD97"/>
                </a:solidFill>
              </a:rPr>
              <a:t>5:23-24</a:t>
            </a:r>
            <a:endParaRPr lang="en-US" b="1" dirty="0" smtClean="0">
              <a:solidFill>
                <a:srgbClr val="C4BD97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</a:rPr>
              <a:t>Make sure the </a:t>
            </a:r>
            <a:r>
              <a:rPr lang="en-US" b="1" i="1" dirty="0" smtClean="0">
                <a:solidFill>
                  <a:srgbClr val="FFFFFF"/>
                </a:solidFill>
              </a:rPr>
              <a:t>cause </a:t>
            </a:r>
            <a:r>
              <a:rPr lang="en-US" b="1" dirty="0" smtClean="0">
                <a:solidFill>
                  <a:srgbClr val="FFFFFF"/>
                </a:solidFill>
              </a:rPr>
              <a:t>is righteous, or let it go and get over it, </a:t>
            </a:r>
            <a:r>
              <a:rPr lang="en-US" b="1" u="sng" dirty="0" smtClean="0">
                <a:solidFill>
                  <a:srgbClr val="C4BD97"/>
                </a:solidFill>
              </a:rPr>
              <a:t>1Cor.6:1-8</a:t>
            </a:r>
            <a:endParaRPr lang="en-US" b="1" dirty="0" smtClean="0">
              <a:solidFill>
                <a:srgbClr val="C4BD97"/>
              </a:solidFill>
            </a:endParaRPr>
          </a:p>
        </p:txBody>
      </p:sp>
      <p:pic>
        <p:nvPicPr>
          <p:cNvPr id="4" name="Picture 3" descr="sinfulanger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0" r="34560"/>
          <a:stretch/>
        </p:blipFill>
        <p:spPr>
          <a:xfrm>
            <a:off x="0" y="2442241"/>
            <a:ext cx="4531606" cy="4415759"/>
          </a:xfrm>
          <a:prstGeom prst="rect">
            <a:avLst/>
          </a:prstGeom>
          <a:ln>
            <a:noFill/>
          </a:ln>
          <a:effectLst>
            <a:softEdge rad="2794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388818" cy="270785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u="sng" dirty="0" smtClean="0">
                <a:solidFill>
                  <a:schemeClr val="bg1"/>
                </a:solidFill>
              </a:rPr>
              <a:t>What to do</a:t>
            </a:r>
            <a:r>
              <a:rPr lang="en-US" b="1" dirty="0" smtClean="0">
                <a:solidFill>
                  <a:schemeClr val="bg1"/>
                </a:solidFill>
              </a:rPr>
              <a:t> when </a:t>
            </a:r>
            <a:r>
              <a:rPr lang="en-US" b="1" dirty="0" smtClean="0">
                <a:solidFill>
                  <a:schemeClr val="bg1"/>
                </a:solidFill>
              </a:rPr>
              <a:t>anger </a:t>
            </a:r>
            <a:r>
              <a:rPr lang="en-US" b="1" dirty="0" smtClean="0">
                <a:solidFill>
                  <a:schemeClr val="bg1"/>
                </a:solidFill>
              </a:rPr>
              <a:t>is becoming or has become </a:t>
            </a:r>
            <a:r>
              <a:rPr lang="en-US" b="1" i="1" dirty="0" smtClean="0">
                <a:solidFill>
                  <a:schemeClr val="bg2">
                    <a:lumMod val="75000"/>
                  </a:schemeClr>
                </a:solidFill>
              </a:rPr>
              <a:t>sinful</a:t>
            </a:r>
            <a:r>
              <a:rPr lang="en-US" sz="5400" b="1" i="1" dirty="0">
                <a:solidFill>
                  <a:schemeClr val="bg2">
                    <a:lumMod val="75000"/>
                  </a:schemeClr>
                </a:solidFill>
              </a:rPr>
              <a:t>:</a:t>
            </a:r>
            <a:endParaRPr lang="en-US" sz="5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687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4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88818" y="0"/>
            <a:ext cx="4755182" cy="6858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You can cause other to turn from Christ and Christianity, </a:t>
            </a:r>
            <a:r>
              <a:rPr lang="en-US" b="1" u="sng" dirty="0" smtClean="0">
                <a:solidFill>
                  <a:srgbClr val="C4BD97"/>
                </a:solidFill>
              </a:rPr>
              <a:t>Matt.5:3-16</a:t>
            </a:r>
            <a:r>
              <a:rPr lang="en-US" b="1" dirty="0" smtClean="0">
                <a:solidFill>
                  <a:schemeClr val="bg1"/>
                </a:solidFill>
              </a:rPr>
              <a:t>; </a:t>
            </a:r>
            <a:r>
              <a:rPr lang="en-US" b="1" u="sng" dirty="0" smtClean="0">
                <a:solidFill>
                  <a:srgbClr val="C4BD97"/>
                </a:solidFill>
              </a:rPr>
              <a:t>18:4-10</a:t>
            </a:r>
            <a:r>
              <a:rPr lang="en-US" b="1" dirty="0" smtClean="0">
                <a:solidFill>
                  <a:schemeClr val="bg1"/>
                </a:solidFill>
              </a:rPr>
              <a:t>; </a:t>
            </a:r>
            <a:r>
              <a:rPr lang="en-US" b="1" u="sng" dirty="0" smtClean="0">
                <a:solidFill>
                  <a:srgbClr val="C4BD97"/>
                </a:solidFill>
              </a:rPr>
              <a:t>Col.3:21</a:t>
            </a:r>
            <a:endParaRPr lang="en-US" b="1" dirty="0">
              <a:solidFill>
                <a:srgbClr val="C4BD97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You can lose your soul, </a:t>
            </a:r>
            <a:r>
              <a:rPr lang="en-US" b="1" u="sng" dirty="0" smtClean="0">
                <a:solidFill>
                  <a:srgbClr val="C4BD97"/>
                </a:solidFill>
              </a:rPr>
              <a:t>1John 3:7-8</a:t>
            </a:r>
            <a:r>
              <a:rPr lang="en-US" b="1" dirty="0" smtClean="0">
                <a:solidFill>
                  <a:schemeClr val="bg1"/>
                </a:solidFill>
              </a:rPr>
              <a:t>; </a:t>
            </a:r>
            <a:r>
              <a:rPr lang="en-US" b="1" u="sng" dirty="0" smtClean="0">
                <a:solidFill>
                  <a:srgbClr val="C4BD97"/>
                </a:solidFill>
              </a:rPr>
              <a:t>Matt.5:21-23</a:t>
            </a:r>
            <a:endParaRPr lang="en-US" b="1" dirty="0" smtClean="0">
              <a:solidFill>
                <a:srgbClr val="C4BD97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u="sng" dirty="0" smtClean="0">
                <a:solidFill>
                  <a:schemeClr val="bg1"/>
                </a:solidFill>
              </a:rPr>
              <a:t>Conclusions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You </a:t>
            </a:r>
            <a:r>
              <a:rPr lang="en-US" b="1" i="1" dirty="0" smtClean="0">
                <a:solidFill>
                  <a:schemeClr val="bg1"/>
                </a:solidFill>
              </a:rPr>
              <a:t>can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US" b="1" i="1" dirty="0" smtClean="0">
                <a:solidFill>
                  <a:schemeClr val="bg1"/>
                </a:solidFill>
              </a:rPr>
              <a:t>must </a:t>
            </a:r>
            <a:r>
              <a:rPr lang="en-US" b="1" dirty="0" smtClean="0">
                <a:solidFill>
                  <a:schemeClr val="bg1"/>
                </a:solidFill>
              </a:rPr>
              <a:t>control yourself- including your temper, </a:t>
            </a:r>
            <a:r>
              <a:rPr lang="en-US" b="1" u="sng" dirty="0" smtClean="0">
                <a:solidFill>
                  <a:srgbClr val="C4BD97"/>
                </a:solidFill>
              </a:rPr>
              <a:t>Gal.5:23</a:t>
            </a:r>
            <a:r>
              <a:rPr lang="en-US" b="1" dirty="0" smtClean="0">
                <a:solidFill>
                  <a:schemeClr val="bg1"/>
                </a:solidFill>
              </a:rPr>
              <a:t>; and,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It is a matter of </a:t>
            </a:r>
            <a:r>
              <a:rPr lang="en-US" b="1" i="1" dirty="0" smtClean="0">
                <a:solidFill>
                  <a:schemeClr val="bg1"/>
                </a:solidFill>
              </a:rPr>
              <a:t>eternal </a:t>
            </a:r>
            <a:r>
              <a:rPr lang="en-US" b="1" dirty="0" smtClean="0">
                <a:solidFill>
                  <a:schemeClr val="bg1"/>
                </a:solidFill>
              </a:rPr>
              <a:t>life and death- for yourself and those you influence, </a:t>
            </a:r>
            <a:r>
              <a:rPr lang="en-US" b="1" u="sng" dirty="0" smtClean="0">
                <a:solidFill>
                  <a:srgbClr val="C4BD97"/>
                </a:solidFill>
              </a:rPr>
              <a:t>Matt.18:6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" name="Picture 3" descr="sinfulanger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0" r="34560"/>
          <a:stretch/>
        </p:blipFill>
        <p:spPr>
          <a:xfrm>
            <a:off x="26995" y="2442241"/>
            <a:ext cx="4531606" cy="4415759"/>
          </a:xfrm>
          <a:prstGeom prst="rect">
            <a:avLst/>
          </a:prstGeom>
          <a:ln>
            <a:noFill/>
          </a:ln>
          <a:effectLst>
            <a:softEdge rad="2794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388818" cy="270785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b="1" u="sng" dirty="0" smtClean="0">
                <a:solidFill>
                  <a:schemeClr val="bg1"/>
                </a:solidFill>
              </a:rPr>
              <a:t>Understand</a:t>
            </a:r>
            <a:r>
              <a:rPr lang="en-US" b="1" dirty="0" smtClean="0">
                <a:solidFill>
                  <a:schemeClr val="bg1"/>
                </a:solidFill>
              </a:rPr>
              <a:t> what is at stake regarding </a:t>
            </a:r>
            <a:r>
              <a:rPr lang="en-US" b="1" i="1" dirty="0" smtClean="0">
                <a:solidFill>
                  <a:srgbClr val="C4BD97"/>
                </a:solidFill>
              </a:rPr>
              <a:t>sinful</a:t>
            </a:r>
            <a:r>
              <a:rPr lang="en-US" b="1" dirty="0" smtClean="0">
                <a:solidFill>
                  <a:srgbClr val="C4BD97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anger- the </a:t>
            </a:r>
            <a:r>
              <a:rPr lang="en-US" b="1" i="1" dirty="0" smtClean="0">
                <a:solidFill>
                  <a:schemeClr val="bg1"/>
                </a:solidFill>
              </a:rPr>
              <a:t>consequences </a:t>
            </a:r>
            <a:r>
              <a:rPr lang="en-US" b="1" dirty="0" smtClean="0">
                <a:solidFill>
                  <a:schemeClr val="bg1"/>
                </a:solidFill>
              </a:rPr>
              <a:t>of failure:</a:t>
            </a:r>
            <a:endParaRPr lang="en-US" sz="5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343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8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547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526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Sinful Anger</vt:lpstr>
      <vt:lpstr>When does anger become sinful?</vt:lpstr>
      <vt:lpstr>How does anger become sinful?</vt:lpstr>
      <vt:lpstr>What to do when anger is becoming or has become sinful:</vt:lpstr>
      <vt:lpstr>Understand what is at stake regarding sinful anger- the consequences of failure: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14</cp:revision>
  <dcterms:created xsi:type="dcterms:W3CDTF">2016-10-07T20:05:45Z</dcterms:created>
  <dcterms:modified xsi:type="dcterms:W3CDTF">2016-10-09T20:47:44Z</dcterms:modified>
</cp:coreProperties>
</file>