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13"/>
  </p:handoutMasterIdLst>
  <p:sldIdLst>
    <p:sldId id="257" r:id="rId2"/>
    <p:sldId id="256" r:id="rId3"/>
    <p:sldId id="259" r:id="rId4"/>
    <p:sldId id="260" r:id="rId5"/>
    <p:sldId id="261" r:id="rId6"/>
    <p:sldId id="262" r:id="rId7"/>
    <p:sldId id="263" r:id="rId8"/>
    <p:sldId id="264" r:id="rId9"/>
    <p:sldId id="265" r:id="rId10"/>
    <p:sldId id="266"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0" d="100"/>
          <a:sy n="120" d="100"/>
        </p:scale>
        <p:origin x="-10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38C926B9-ABCF-6744-80B4-6E5E64749AB0}" type="datetimeFigureOut">
              <a:rPr lang="en-US" smtClean="0"/>
              <a:t>9/25/16</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3597500D-DE8B-5B40-9F95-796A23D332F8}" type="slidenum">
              <a:rPr lang="en-US" smtClean="0"/>
              <a:t>‹#›</a:t>
            </a:fld>
            <a:endParaRPr lang="en-US"/>
          </a:p>
        </p:txBody>
      </p:sp>
    </p:spTree>
    <p:extLst>
      <p:ext uri="{BB962C8B-B14F-4D97-AF65-F5344CB8AC3E}">
        <p14:creationId xmlns:p14="http://schemas.microsoft.com/office/powerpoint/2010/main" val="40516108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0"/>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7"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7"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September 25, 2016</a:t>
            </a:fld>
            <a:endParaRPr lang="en-US" dirty="0"/>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7"/>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September 25,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2"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September 25,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September 25,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7"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September 25,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September 25,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3"/>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9" y="2316009"/>
            <a:ext cx="3055717" cy="639763"/>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September 25,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September 25,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September 25,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1"/>
            <a:ext cx="3505200" cy="6239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September 25, 2016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3" y="601884"/>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dirty="0"/>
          </a:p>
        </p:txBody>
      </p:sp>
      <p:sp>
        <p:nvSpPr>
          <p:cNvPr id="2" name="Title 1"/>
          <p:cNvSpPr>
            <a:spLocks noGrp="1"/>
          </p:cNvSpPr>
          <p:nvPr>
            <p:ph type="title"/>
          </p:nvPr>
        </p:nvSpPr>
        <p:spPr>
          <a:xfrm>
            <a:off x="4739833" y="2657436"/>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5"/>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1"/>
            <a:ext cx="3505200" cy="6239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4"/>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2"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September 25, 2016</a:t>
            </a:fld>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9"/>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0"/>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1"/>
            <a:ext cx="3505200" cy="6239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4" y="2323653"/>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September 25, 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3457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25" y="748271"/>
            <a:ext cx="7472911" cy="887924"/>
          </a:xfrm>
        </p:spPr>
        <p:txBody>
          <a:bodyPr anchor="ctr">
            <a:noAutofit/>
          </a:bodyPr>
          <a:lstStyle/>
          <a:p>
            <a:r>
              <a:rPr lang="en-US" sz="2400" b="1" dirty="0" smtClean="0">
                <a:solidFill>
                  <a:schemeClr val="accent1">
                    <a:lumMod val="75000"/>
                  </a:schemeClr>
                </a:solidFill>
              </a:rPr>
              <a:t>For a congregation to grow, its members must be actively involved in </a:t>
            </a:r>
            <a:r>
              <a:rPr lang="en-US" sz="2400" b="1" i="1" dirty="0" smtClean="0">
                <a:solidFill>
                  <a:schemeClr val="accent1">
                    <a:lumMod val="75000"/>
                  </a:schemeClr>
                </a:solidFill>
              </a:rPr>
              <a:t>bearing fruit. </a:t>
            </a:r>
            <a:r>
              <a:rPr lang="en-US" sz="2400" b="1" dirty="0" smtClean="0">
                <a:solidFill>
                  <a:schemeClr val="accent1">
                    <a:lumMod val="75000"/>
                  </a:schemeClr>
                </a:solidFill>
              </a:rPr>
              <a:t>This means:</a:t>
            </a:r>
            <a:endParaRPr lang="en-US" sz="2400" b="1" dirty="0">
              <a:solidFill>
                <a:schemeClr val="accent1">
                  <a:lumMod val="75000"/>
                </a:schemeClr>
              </a:solidFill>
            </a:endParaRPr>
          </a:p>
        </p:txBody>
      </p:sp>
      <p:sp>
        <p:nvSpPr>
          <p:cNvPr id="3" name="Content Placeholder 2"/>
          <p:cNvSpPr>
            <a:spLocks noGrp="1"/>
          </p:cNvSpPr>
          <p:nvPr>
            <p:ph idx="1"/>
          </p:nvPr>
        </p:nvSpPr>
        <p:spPr>
          <a:xfrm>
            <a:off x="846614" y="1750614"/>
            <a:ext cx="7501062" cy="4661171"/>
          </a:xfrm>
        </p:spPr>
        <p:txBody>
          <a:bodyPr>
            <a:normAutofit fontScale="92500" lnSpcReduction="20000"/>
          </a:bodyPr>
          <a:lstStyle/>
          <a:p>
            <a:r>
              <a:rPr lang="en-US" b="1" dirty="0" smtClean="0"/>
              <a:t>They have prepared (or at least are preparing) themselves for harvest by understanding their obligations and growing themselves to spiritual maturity;</a:t>
            </a:r>
          </a:p>
          <a:p>
            <a:r>
              <a:rPr lang="en-US" b="1" dirty="0" smtClean="0"/>
              <a:t>They are constantly </a:t>
            </a:r>
            <a:r>
              <a:rPr lang="en-US" b="1" i="1" dirty="0" smtClean="0">
                <a:solidFill>
                  <a:srgbClr val="6F9500"/>
                </a:solidFill>
              </a:rPr>
              <a:t>Preparing the Soil</a:t>
            </a:r>
            <a:r>
              <a:rPr lang="en-US" b="1" dirty="0" smtClean="0">
                <a:solidFill>
                  <a:srgbClr val="6F9500"/>
                </a:solidFill>
              </a:rPr>
              <a:t> </a:t>
            </a:r>
            <a:r>
              <a:rPr lang="en-US" b="1" dirty="0" smtClean="0"/>
              <a:t>(making God, faith, and congregation a part of </a:t>
            </a:r>
            <a:r>
              <a:rPr lang="en-US" b="1" i="1" dirty="0" smtClean="0"/>
              <a:t>shining their lights</a:t>
            </a:r>
            <a:r>
              <a:rPr lang="en-US" b="1" dirty="0" smtClean="0"/>
              <a:t>);</a:t>
            </a:r>
          </a:p>
          <a:p>
            <a:r>
              <a:rPr lang="en-US" b="1" dirty="0" smtClean="0"/>
              <a:t>They are constantly </a:t>
            </a:r>
            <a:r>
              <a:rPr lang="en-US" b="1" i="1" dirty="0" smtClean="0">
                <a:solidFill>
                  <a:srgbClr val="6F9500"/>
                </a:solidFill>
              </a:rPr>
              <a:t>Planting</a:t>
            </a:r>
            <a:r>
              <a:rPr lang="en-US" b="1" dirty="0">
                <a:solidFill>
                  <a:srgbClr val="6F9500"/>
                </a:solidFill>
                <a:sym typeface="Wingdings"/>
              </a:rPr>
              <a:t> </a:t>
            </a:r>
            <a:r>
              <a:rPr lang="en-US" b="1" i="1" dirty="0" smtClean="0">
                <a:solidFill>
                  <a:srgbClr val="6F9500"/>
                </a:solidFill>
                <a:sym typeface="Wingdings"/>
              </a:rPr>
              <a:t>the Seed</a:t>
            </a:r>
            <a:r>
              <a:rPr lang="en-US" b="1" dirty="0">
                <a:solidFill>
                  <a:srgbClr val="6F9500"/>
                </a:solidFill>
                <a:sym typeface="Wingdings"/>
              </a:rPr>
              <a:t> </a:t>
            </a:r>
            <a:r>
              <a:rPr lang="en-US" b="1" dirty="0" smtClean="0">
                <a:sym typeface="Wingdings"/>
              </a:rPr>
              <a:t>(referencing the Bible to others and studying it with them);</a:t>
            </a:r>
          </a:p>
          <a:p>
            <a:r>
              <a:rPr lang="en-US" b="1" dirty="0" smtClean="0">
                <a:sym typeface="Wingdings"/>
              </a:rPr>
              <a:t>They are constantly looking for </a:t>
            </a:r>
            <a:r>
              <a:rPr lang="en-US" b="1" i="1" dirty="0" smtClean="0">
                <a:solidFill>
                  <a:srgbClr val="6F9500"/>
                </a:solidFill>
                <a:sym typeface="Wingdings"/>
              </a:rPr>
              <a:t>Produce to Pick</a:t>
            </a:r>
            <a:r>
              <a:rPr lang="en-US" b="1" i="1" dirty="0" smtClean="0">
                <a:sym typeface="Wingdings"/>
              </a:rPr>
              <a:t> </a:t>
            </a:r>
            <a:r>
              <a:rPr lang="en-US" b="1" dirty="0" smtClean="0">
                <a:sym typeface="Wingdings"/>
              </a:rPr>
              <a:t>(including the </a:t>
            </a:r>
            <a:r>
              <a:rPr lang="en-US" b="1" i="1" dirty="0" smtClean="0">
                <a:sym typeface="Wingdings"/>
              </a:rPr>
              <a:t>low-hanging, undesirable, </a:t>
            </a:r>
            <a:r>
              <a:rPr lang="en-US" b="1" dirty="0" smtClean="0">
                <a:sym typeface="Wingdings"/>
              </a:rPr>
              <a:t>and the </a:t>
            </a:r>
            <a:r>
              <a:rPr lang="en-US" b="1" i="1" dirty="0" smtClean="0">
                <a:sym typeface="Wingdings"/>
              </a:rPr>
              <a:t>difficult)</a:t>
            </a:r>
            <a:r>
              <a:rPr lang="en-US" b="1" dirty="0" smtClean="0">
                <a:sym typeface="Wingdings"/>
              </a:rPr>
              <a:t>.</a:t>
            </a:r>
          </a:p>
          <a:p>
            <a:pPr marL="68580" indent="0" algn="ctr">
              <a:buNone/>
            </a:pPr>
            <a:r>
              <a:rPr lang="en-US" b="1" dirty="0" smtClean="0">
                <a:sym typeface="Wingdings"/>
              </a:rPr>
              <a:t>Now, are you a </a:t>
            </a:r>
            <a:r>
              <a:rPr lang="en-US" b="1" i="1" dirty="0" smtClean="0">
                <a:solidFill>
                  <a:srgbClr val="6F9500"/>
                </a:solidFill>
                <a:sym typeface="Wingdings"/>
              </a:rPr>
              <a:t>Soil-Preparer</a:t>
            </a:r>
            <a:r>
              <a:rPr lang="en-US" b="1" i="1" dirty="0" smtClean="0">
                <a:sym typeface="Wingdings"/>
              </a:rPr>
              <a:t>, </a:t>
            </a:r>
            <a:r>
              <a:rPr lang="en-US" b="1" dirty="0" smtClean="0">
                <a:sym typeface="Wingdings"/>
              </a:rPr>
              <a:t>a </a:t>
            </a:r>
            <a:r>
              <a:rPr lang="en-US" b="1" i="1" dirty="0" smtClean="0">
                <a:solidFill>
                  <a:srgbClr val="6F9500"/>
                </a:solidFill>
                <a:sym typeface="Wingdings"/>
              </a:rPr>
              <a:t>Seed-Planter</a:t>
            </a:r>
            <a:r>
              <a:rPr lang="en-US" b="1" dirty="0" smtClean="0">
                <a:sym typeface="Wingdings"/>
              </a:rPr>
              <a:t>, and a </a:t>
            </a:r>
            <a:r>
              <a:rPr lang="en-US" b="1" i="1" dirty="0" smtClean="0">
                <a:solidFill>
                  <a:srgbClr val="6F9500"/>
                </a:solidFill>
                <a:sym typeface="Wingdings"/>
              </a:rPr>
              <a:t>Produce-Picker</a:t>
            </a:r>
            <a:r>
              <a:rPr lang="en-US" b="1" i="1" dirty="0" smtClean="0">
                <a:sym typeface="Wingdings"/>
              </a:rPr>
              <a:t>, </a:t>
            </a:r>
            <a:r>
              <a:rPr lang="en-US" b="1" dirty="0" smtClean="0">
                <a:sym typeface="Wingdings"/>
              </a:rPr>
              <a:t>or just an </a:t>
            </a:r>
            <a:r>
              <a:rPr lang="en-US" b="1" i="1" dirty="0" smtClean="0">
                <a:solidFill>
                  <a:schemeClr val="accent3"/>
                </a:solidFill>
                <a:sym typeface="Wingdings"/>
              </a:rPr>
              <a:t>unproductive branch</a:t>
            </a:r>
            <a:r>
              <a:rPr lang="en-US" b="1" i="1" dirty="0" smtClean="0">
                <a:sym typeface="Wingdings"/>
              </a:rPr>
              <a:t>, </a:t>
            </a:r>
          </a:p>
          <a:p>
            <a:pPr marL="68580" indent="0" algn="ctr">
              <a:buNone/>
            </a:pPr>
            <a:r>
              <a:rPr lang="en-US" b="1" u="sng" dirty="0" smtClean="0">
                <a:solidFill>
                  <a:schemeClr val="accent1">
                    <a:lumMod val="75000"/>
                  </a:schemeClr>
                </a:solidFill>
                <a:sym typeface="Wingdings"/>
              </a:rPr>
              <a:t>John 15:2</a:t>
            </a:r>
            <a:r>
              <a:rPr lang="en-US" b="1" dirty="0" smtClean="0">
                <a:solidFill>
                  <a:schemeClr val="tx1"/>
                </a:solidFill>
                <a:sym typeface="Wingdings"/>
              </a:rPr>
              <a:t>???</a:t>
            </a:r>
            <a:endParaRPr lang="en-US" b="1" dirty="0" smtClean="0">
              <a:solidFill>
                <a:schemeClr val="tx1"/>
              </a:solidFill>
            </a:endParaRPr>
          </a:p>
        </p:txBody>
      </p:sp>
      <p:sp>
        <p:nvSpPr>
          <p:cNvPr id="4" name="TextBox 3"/>
          <p:cNvSpPr txBox="1"/>
          <p:nvPr/>
        </p:nvSpPr>
        <p:spPr>
          <a:xfrm>
            <a:off x="4669981" y="-46303"/>
            <a:ext cx="3466104" cy="646331"/>
          </a:xfrm>
          <a:prstGeom prst="rect">
            <a:avLst/>
          </a:prstGeom>
          <a:noFill/>
        </p:spPr>
        <p:txBody>
          <a:bodyPr wrap="square" rtlCol="0" anchor="ctr">
            <a:spAutoFit/>
          </a:bodyPr>
          <a:lstStyle/>
          <a:p>
            <a:pPr algn="ctr"/>
            <a:r>
              <a:rPr lang="en-US" b="1" dirty="0" smtClean="0">
                <a:solidFill>
                  <a:schemeClr val="bg1"/>
                </a:solidFill>
              </a:rPr>
              <a:t>How to Grow a Church #5</a:t>
            </a:r>
          </a:p>
          <a:p>
            <a:pPr algn="ctr"/>
            <a:r>
              <a:rPr lang="en-US" b="1" i="1" dirty="0" smtClean="0">
                <a:solidFill>
                  <a:schemeClr val="bg2"/>
                </a:solidFill>
              </a:rPr>
              <a:t>Preparing, Planting, </a:t>
            </a:r>
            <a:r>
              <a:rPr lang="en-US" b="1" dirty="0" smtClean="0">
                <a:solidFill>
                  <a:schemeClr val="bg2"/>
                </a:solidFill>
              </a:rPr>
              <a:t>&amp; </a:t>
            </a:r>
            <a:r>
              <a:rPr lang="en-US" b="1" i="1" dirty="0" smtClean="0">
                <a:solidFill>
                  <a:schemeClr val="bg2"/>
                </a:solidFill>
              </a:rPr>
              <a:t>Picking</a:t>
            </a:r>
            <a:endParaRPr lang="en-US" b="1" i="1" dirty="0">
              <a:solidFill>
                <a:schemeClr val="bg2"/>
              </a:solidFill>
            </a:endParaRPr>
          </a:p>
        </p:txBody>
      </p:sp>
    </p:spTree>
    <p:extLst>
      <p:ext uri="{BB962C8B-B14F-4D97-AF65-F5344CB8AC3E}">
        <p14:creationId xmlns:p14="http://schemas.microsoft.com/office/powerpoint/2010/main" val="42104856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ppt_x</p:attrName>
                                        </p:attrNameLst>
                                      </p:cBhvr>
                                      <p:tavLst>
                                        <p:tav tm="0">
                                          <p:val>
                                            <p:strVal val="#ppt_x-#ppt_w*1.125000"/>
                                          </p:val>
                                        </p:tav>
                                        <p:tav tm="100000">
                                          <p:val>
                                            <p:strVal val="#ppt_x"/>
                                          </p:val>
                                        </p:tav>
                                      </p:tavLst>
                                    </p:anim>
                                    <p:animEffect transition="in" filter="wipe(righ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ppt_x</p:attrName>
                                        </p:attrNameLst>
                                      </p:cBhvr>
                                      <p:tavLst>
                                        <p:tav tm="0">
                                          <p:val>
                                            <p:strVal val="#ppt_x-#ppt_w*1.125000"/>
                                          </p:val>
                                        </p:tav>
                                        <p:tav tm="100000">
                                          <p:val>
                                            <p:strVal val="#ppt_x"/>
                                          </p:val>
                                        </p:tav>
                                      </p:tavLst>
                                    </p:anim>
                                    <p:animEffect transition="in" filter="wipe(righ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4" end="4"/>
                                            </p:txEl>
                                          </p:spTgt>
                                        </p:tgtEl>
                                      </p:cBhvr>
                                    </p:animEffect>
                                  </p:childTnLst>
                                </p:cTn>
                              </p:par>
                            </p:childTnLst>
                          </p:cTn>
                        </p:par>
                        <p:par>
                          <p:cTn id="33" fill="hold">
                            <p:stCondLst>
                              <p:cond delay="500"/>
                            </p:stCondLst>
                            <p:childTnLst>
                              <p:par>
                                <p:cTn id="34" presetID="12" presetClass="entr" presetSubtype="1"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80733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99173" y="2413667"/>
            <a:ext cx="3580946" cy="1389903"/>
          </a:xfrm>
        </p:spPr>
        <p:txBody>
          <a:bodyPr anchor="ctr">
            <a:normAutofit/>
          </a:bodyPr>
          <a:lstStyle/>
          <a:p>
            <a:pPr algn="ctr"/>
            <a:r>
              <a:rPr lang="en-US" b="1" dirty="0" smtClean="0">
                <a:solidFill>
                  <a:schemeClr val="accent1">
                    <a:lumMod val="75000"/>
                  </a:schemeClr>
                </a:solidFill>
              </a:rPr>
              <a:t>How to Grow a Church, Part 5</a:t>
            </a:r>
            <a:endParaRPr lang="en-US" b="1" dirty="0">
              <a:solidFill>
                <a:schemeClr val="accent1">
                  <a:lumMod val="75000"/>
                </a:schemeClr>
              </a:solidFill>
            </a:endParaRPr>
          </a:p>
        </p:txBody>
      </p:sp>
      <p:sp>
        <p:nvSpPr>
          <p:cNvPr id="3" name="Subtitle 2"/>
          <p:cNvSpPr>
            <a:spLocks noGrp="1"/>
          </p:cNvSpPr>
          <p:nvPr>
            <p:ph type="subTitle" idx="1"/>
          </p:nvPr>
        </p:nvSpPr>
        <p:spPr>
          <a:xfrm>
            <a:off x="4733367" y="3896178"/>
            <a:ext cx="3309803" cy="2143084"/>
          </a:xfrm>
        </p:spPr>
        <p:txBody>
          <a:bodyPr>
            <a:normAutofit fontScale="77500" lnSpcReduction="20000"/>
          </a:bodyPr>
          <a:lstStyle/>
          <a:p>
            <a:pPr algn="ctr"/>
            <a:r>
              <a:rPr lang="en-US" sz="2000" dirty="0" smtClean="0"/>
              <a:t>Having spent one lesson on </a:t>
            </a:r>
            <a:r>
              <a:rPr lang="en-US" sz="2000" b="1" dirty="0" smtClean="0">
                <a:solidFill>
                  <a:schemeClr val="accent3"/>
                </a:solidFill>
              </a:rPr>
              <a:t>introductory material</a:t>
            </a:r>
            <a:r>
              <a:rPr lang="en-US" sz="2000" dirty="0" smtClean="0"/>
              <a:t>, </a:t>
            </a:r>
          </a:p>
          <a:p>
            <a:pPr algn="ctr"/>
            <a:r>
              <a:rPr lang="en-US" sz="2000" dirty="0" smtClean="0"/>
              <a:t>one on </a:t>
            </a:r>
            <a:r>
              <a:rPr lang="en-US" sz="2000" b="1" dirty="0" smtClean="0">
                <a:solidFill>
                  <a:srgbClr val="FF6700"/>
                </a:solidFill>
              </a:rPr>
              <a:t>Keys from </a:t>
            </a:r>
            <a:r>
              <a:rPr lang="en-US" sz="2000" b="1" u="sng" dirty="0" smtClean="0">
                <a:solidFill>
                  <a:srgbClr val="FF6700"/>
                </a:solidFill>
              </a:rPr>
              <a:t>Acts 9:31</a:t>
            </a:r>
            <a:r>
              <a:rPr lang="en-US" sz="2000" dirty="0" smtClean="0"/>
              <a:t>; </a:t>
            </a:r>
          </a:p>
          <a:p>
            <a:pPr algn="ctr"/>
            <a:r>
              <a:rPr lang="en-US" sz="2000" dirty="0" smtClean="0"/>
              <a:t>one on </a:t>
            </a:r>
            <a:r>
              <a:rPr lang="en-US" sz="2000" b="1" dirty="0" smtClean="0">
                <a:solidFill>
                  <a:srgbClr val="FF6700"/>
                </a:solidFill>
              </a:rPr>
              <a:t>Understanding Growth as a </a:t>
            </a:r>
            <a:r>
              <a:rPr lang="en-US" sz="2000" b="1" i="1" dirty="0" smtClean="0">
                <a:solidFill>
                  <a:srgbClr val="FF6700"/>
                </a:solidFill>
              </a:rPr>
              <a:t>Necessity</a:t>
            </a:r>
            <a:r>
              <a:rPr lang="en-US" sz="2000" b="1" dirty="0" smtClean="0">
                <a:solidFill>
                  <a:srgbClr val="FF6700"/>
                </a:solidFill>
              </a:rPr>
              <a:t> </a:t>
            </a:r>
            <a:r>
              <a:rPr lang="en-US" sz="2000" dirty="0" smtClean="0"/>
              <a:t>and an </a:t>
            </a:r>
            <a:r>
              <a:rPr lang="en-US" sz="2000" b="1" i="1" dirty="0" smtClean="0">
                <a:solidFill>
                  <a:srgbClr val="FF6700"/>
                </a:solidFill>
              </a:rPr>
              <a:t>Inside-Out Proposition</a:t>
            </a:r>
            <a:r>
              <a:rPr lang="en-US" sz="2000" i="1" dirty="0" smtClean="0"/>
              <a:t>; </a:t>
            </a:r>
          </a:p>
          <a:p>
            <a:pPr algn="ctr"/>
            <a:r>
              <a:rPr lang="en-US" sz="2000" dirty="0" smtClean="0"/>
              <a:t>and one on the </a:t>
            </a:r>
            <a:r>
              <a:rPr lang="en-US" sz="2000" b="1" i="1" dirty="0" smtClean="0">
                <a:solidFill>
                  <a:srgbClr val="FF6700"/>
                </a:solidFill>
              </a:rPr>
              <a:t>Connection Between Growth and Worship</a:t>
            </a:r>
            <a:r>
              <a:rPr lang="en-US" sz="2000" i="1" dirty="0" smtClean="0"/>
              <a:t>, </a:t>
            </a:r>
          </a:p>
          <a:p>
            <a:pPr algn="ctr"/>
            <a:r>
              <a:rPr lang="en-US" sz="2000" dirty="0" smtClean="0"/>
              <a:t>let’s now move on to…</a:t>
            </a:r>
            <a:endParaRPr lang="en-US" sz="2000" dirty="0"/>
          </a:p>
        </p:txBody>
      </p:sp>
      <p:sp>
        <p:nvSpPr>
          <p:cNvPr id="5" name="TextBox 4"/>
          <p:cNvSpPr txBox="1"/>
          <p:nvPr/>
        </p:nvSpPr>
        <p:spPr>
          <a:xfrm>
            <a:off x="4881483" y="101639"/>
            <a:ext cx="3446753" cy="1569660"/>
          </a:xfrm>
          <a:prstGeom prst="rect">
            <a:avLst/>
          </a:prstGeom>
          <a:noFill/>
        </p:spPr>
        <p:txBody>
          <a:bodyPr wrap="square" rtlCol="0">
            <a:spAutoFit/>
          </a:bodyPr>
          <a:lstStyle/>
          <a:p>
            <a:r>
              <a:rPr lang="en-US" sz="24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Preparing</a:t>
            </a:r>
            <a:r>
              <a:rPr lang="en-US" sz="2400" b="1" i="1" dirty="0" smtClean="0">
                <a:solidFill>
                  <a:schemeClr val="bg1"/>
                </a:solidFill>
              </a:rPr>
              <a:t> </a:t>
            </a:r>
            <a:r>
              <a:rPr lang="en-US" sz="2400" i="1" dirty="0" smtClean="0">
                <a:solidFill>
                  <a:schemeClr val="bg1"/>
                </a:solidFill>
              </a:rPr>
              <a:t>the</a:t>
            </a:r>
            <a:r>
              <a:rPr lang="en-US" sz="2400" b="1" i="1" dirty="0" smtClean="0">
                <a:solidFill>
                  <a:schemeClr val="bg1"/>
                </a:solidFill>
              </a:rPr>
              <a:t> </a:t>
            </a:r>
            <a:r>
              <a:rPr lang="en-US"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Soil</a:t>
            </a:r>
            <a:r>
              <a:rPr lang="en-US" sz="2400" b="1" i="1" dirty="0" smtClean="0">
                <a:solidFill>
                  <a:schemeClr val="bg1"/>
                </a:solidFill>
              </a:rPr>
              <a:t>,</a:t>
            </a:r>
          </a:p>
          <a:p>
            <a:r>
              <a:rPr lang="en-US" sz="24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Planting</a:t>
            </a:r>
            <a:r>
              <a:rPr lang="en-US" sz="2400" b="1" i="1" dirty="0" smtClean="0">
                <a:solidFill>
                  <a:schemeClr val="bg1"/>
                </a:solidFill>
              </a:rPr>
              <a:t> </a:t>
            </a:r>
            <a:r>
              <a:rPr lang="en-US" sz="2400" i="1" dirty="0" smtClean="0">
                <a:solidFill>
                  <a:schemeClr val="bg1"/>
                </a:solidFill>
              </a:rPr>
              <a:t>the</a:t>
            </a:r>
            <a:r>
              <a:rPr lang="en-US" sz="2400" b="1" i="1" dirty="0" smtClean="0">
                <a:solidFill>
                  <a:schemeClr val="bg1"/>
                </a:solidFill>
              </a:rPr>
              <a:t> </a:t>
            </a:r>
            <a:r>
              <a:rPr lang="en-US"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Seed</a:t>
            </a:r>
            <a:r>
              <a:rPr lang="en-US" sz="2400" b="1" i="1" dirty="0" smtClean="0">
                <a:solidFill>
                  <a:schemeClr val="bg1"/>
                </a:solidFill>
              </a:rPr>
              <a:t>,</a:t>
            </a:r>
          </a:p>
          <a:p>
            <a:pPr algn="ctr"/>
            <a:r>
              <a:rPr lang="en-US" sz="2400" dirty="0" smtClean="0">
                <a:solidFill>
                  <a:schemeClr val="bg1"/>
                </a:solidFill>
              </a:rPr>
              <a:t>and</a:t>
            </a:r>
            <a:endParaRPr lang="en-US" sz="2400" i="1" dirty="0" smtClean="0">
              <a:solidFill>
                <a:schemeClr val="bg1"/>
              </a:solidFill>
            </a:endParaRPr>
          </a:p>
          <a:p>
            <a:r>
              <a:rPr lang="en-US" sz="24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Picking</a:t>
            </a:r>
            <a:r>
              <a:rPr lang="en-US" sz="2400" b="1" i="1" dirty="0" smtClean="0">
                <a:solidFill>
                  <a:schemeClr val="bg1"/>
                </a:solidFill>
              </a:rPr>
              <a:t> </a:t>
            </a:r>
            <a:r>
              <a:rPr lang="en-US" sz="2400" i="1" dirty="0" smtClean="0">
                <a:solidFill>
                  <a:schemeClr val="bg1"/>
                </a:solidFill>
              </a:rPr>
              <a:t>the</a:t>
            </a:r>
            <a:r>
              <a:rPr lang="en-US" sz="2400" b="1" i="1" dirty="0" smtClean="0">
                <a:solidFill>
                  <a:schemeClr val="bg1"/>
                </a:solidFill>
              </a:rPr>
              <a:t> </a:t>
            </a:r>
            <a:r>
              <a:rPr lang="en-US"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Produce</a:t>
            </a:r>
            <a:endPar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Picture 3" descr="growing church plan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477" y="1167075"/>
            <a:ext cx="4263259" cy="3707183"/>
          </a:xfrm>
          <a:prstGeom prst="rect">
            <a:avLst/>
          </a:prstGeom>
        </p:spPr>
      </p:pic>
      <p:sp>
        <p:nvSpPr>
          <p:cNvPr id="6" name="Rectangle 5"/>
          <p:cNvSpPr/>
          <p:nvPr/>
        </p:nvSpPr>
        <p:spPr>
          <a:xfrm rot="20839828">
            <a:off x="1502984" y="2043337"/>
            <a:ext cx="717528"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5199230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3100"/>
                            </p:stCondLst>
                            <p:childTnLst>
                              <p:par>
                                <p:cTn id="12" presetID="1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3000"/>
                                        <p:tgtEl>
                                          <p:spTgt spid="4"/>
                                        </p:tgtEl>
                                        <p:attrNameLst>
                                          <p:attrName>ppt_y</p:attrName>
                                        </p:attrNameLst>
                                      </p:cBhvr>
                                      <p:tavLst>
                                        <p:tav tm="0">
                                          <p:val>
                                            <p:strVal val="#ppt_y+#ppt_h*1.125000"/>
                                          </p:val>
                                        </p:tav>
                                        <p:tav tm="100000">
                                          <p:val>
                                            <p:strVal val="#ppt_y"/>
                                          </p:val>
                                        </p:tav>
                                      </p:tavLst>
                                    </p:anim>
                                    <p:animEffect transition="in" filter="wipe(up)">
                                      <p:cBhvr>
                                        <p:cTn id="15" dur="3000"/>
                                        <p:tgtEl>
                                          <p:spTgt spid="4"/>
                                        </p:tgtEl>
                                      </p:cBhvr>
                                    </p:animEffect>
                                  </p:childTnLst>
                                </p:cTn>
                              </p:par>
                            </p:childTnLst>
                          </p:cTn>
                        </p:par>
                        <p:par>
                          <p:cTn id="16" fill="hold">
                            <p:stCondLst>
                              <p:cond delay="6100"/>
                            </p:stCondLst>
                            <p:childTnLst>
                              <p:par>
                                <p:cTn id="17" presetID="9" presetClass="entr" presetSubtype="0" fill="hold" grpId="2" nodeType="afterEffect">
                                  <p:stCondLst>
                                    <p:cond delay="0"/>
                                  </p:stCondLst>
                                  <p:iterate type="lt">
                                    <p:tmPct val="0"/>
                                  </p:iterate>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par>
                          <p:cTn id="20" fill="hold">
                            <p:stCondLst>
                              <p:cond delay="6600"/>
                            </p:stCondLst>
                            <p:childTnLst>
                              <p:par>
                                <p:cTn id="21" presetID="34" presetClass="emph" presetSubtype="0" fill="hold" grpId="1" nodeType="after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6"/>
                                        </p:tgtEl>
                                        <p:attrNameLst>
                                          <p:attrName>ppt_x</p:attrName>
                                          <p:attrName>ppt_y</p:attrName>
                                        </p:attrNameLst>
                                      </p:cBhvr>
                                    </p:animMotion>
                                    <p:animRot by="1500000">
                                      <p:cBhvr>
                                        <p:cTn id="23" dur="125" fill="hold">
                                          <p:stCondLst>
                                            <p:cond delay="0"/>
                                          </p:stCondLst>
                                        </p:cTn>
                                        <p:tgtEl>
                                          <p:spTgt spid="6"/>
                                        </p:tgtEl>
                                        <p:attrNameLst>
                                          <p:attrName>r</p:attrName>
                                        </p:attrNameLst>
                                      </p:cBhvr>
                                    </p:animRot>
                                    <p:animRot by="-1500000">
                                      <p:cBhvr>
                                        <p:cTn id="24" dur="125" fill="hold">
                                          <p:stCondLst>
                                            <p:cond delay="125"/>
                                          </p:stCondLst>
                                        </p:cTn>
                                        <p:tgtEl>
                                          <p:spTgt spid="6"/>
                                        </p:tgtEl>
                                        <p:attrNameLst>
                                          <p:attrName>r</p:attrName>
                                        </p:attrNameLst>
                                      </p:cBhvr>
                                    </p:animRot>
                                    <p:animRot by="-1500000">
                                      <p:cBhvr>
                                        <p:cTn id="25" dur="125" fill="hold">
                                          <p:stCondLst>
                                            <p:cond delay="250"/>
                                          </p:stCondLst>
                                        </p:cTn>
                                        <p:tgtEl>
                                          <p:spTgt spid="6"/>
                                        </p:tgtEl>
                                        <p:attrNameLst>
                                          <p:attrName>r</p:attrName>
                                        </p:attrNameLst>
                                      </p:cBhvr>
                                    </p:animRot>
                                    <p:animRot by="1500000">
                                      <p:cBhvr>
                                        <p:cTn id="26" dur="125" fill="hold">
                                          <p:stCondLst>
                                            <p:cond delay="375"/>
                                          </p:stCondLst>
                                        </p:cTn>
                                        <p:tgtEl>
                                          <p:spTgt spid="6"/>
                                        </p:tgtEl>
                                        <p:attrNameLst>
                                          <p:attrName>r</p:attrName>
                                        </p:attrNameLst>
                                      </p:cBhvr>
                                    </p:animRot>
                                  </p:childTnLst>
                                </p:cTn>
                              </p:par>
                            </p:childTnLst>
                          </p:cTn>
                        </p:par>
                        <p:par>
                          <p:cTn id="27" fill="hold">
                            <p:stCondLst>
                              <p:cond delay="7100"/>
                            </p:stCondLst>
                            <p:childTnLst>
                              <p:par>
                                <p:cTn id="28" presetID="26" presetClass="entr" presetSubtype="0"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80">
                                          <p:stCondLst>
                                            <p:cond delay="0"/>
                                          </p:stCondLst>
                                        </p:cTn>
                                        <p:tgtEl>
                                          <p:spTgt spid="3">
                                            <p:txEl>
                                              <p:pRg st="0" end="0"/>
                                            </p:txEl>
                                          </p:spTgt>
                                        </p:tgtEl>
                                      </p:cBhvr>
                                    </p:animEffect>
                                    <p:anim calcmode="lin" valueType="num">
                                      <p:cBhvr>
                                        <p:cTn id="3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0" end="0"/>
                                            </p:txEl>
                                          </p:spTgt>
                                        </p:tgtEl>
                                      </p:cBhvr>
                                      <p:to x="100000" y="60000"/>
                                    </p:animScale>
                                    <p:animScale>
                                      <p:cBhvr>
                                        <p:cTn id="37" dur="166" decel="50000">
                                          <p:stCondLst>
                                            <p:cond delay="676"/>
                                          </p:stCondLst>
                                        </p:cTn>
                                        <p:tgtEl>
                                          <p:spTgt spid="3">
                                            <p:txEl>
                                              <p:pRg st="0" end="0"/>
                                            </p:txEl>
                                          </p:spTgt>
                                        </p:tgtEl>
                                      </p:cBhvr>
                                      <p:to x="100000" y="100000"/>
                                    </p:animScale>
                                    <p:animScale>
                                      <p:cBhvr>
                                        <p:cTn id="38" dur="26">
                                          <p:stCondLst>
                                            <p:cond delay="1312"/>
                                          </p:stCondLst>
                                        </p:cTn>
                                        <p:tgtEl>
                                          <p:spTgt spid="3">
                                            <p:txEl>
                                              <p:pRg st="0" end="0"/>
                                            </p:txEl>
                                          </p:spTgt>
                                        </p:tgtEl>
                                      </p:cBhvr>
                                      <p:to x="100000" y="80000"/>
                                    </p:animScale>
                                    <p:animScale>
                                      <p:cBhvr>
                                        <p:cTn id="39" dur="166" decel="50000">
                                          <p:stCondLst>
                                            <p:cond delay="1338"/>
                                          </p:stCondLst>
                                        </p:cTn>
                                        <p:tgtEl>
                                          <p:spTgt spid="3">
                                            <p:txEl>
                                              <p:pRg st="0" end="0"/>
                                            </p:txEl>
                                          </p:spTgt>
                                        </p:tgtEl>
                                      </p:cBhvr>
                                      <p:to x="100000" y="100000"/>
                                    </p:animScale>
                                    <p:animScale>
                                      <p:cBhvr>
                                        <p:cTn id="40" dur="26">
                                          <p:stCondLst>
                                            <p:cond delay="1642"/>
                                          </p:stCondLst>
                                        </p:cTn>
                                        <p:tgtEl>
                                          <p:spTgt spid="3">
                                            <p:txEl>
                                              <p:pRg st="0" end="0"/>
                                            </p:txEl>
                                          </p:spTgt>
                                        </p:tgtEl>
                                      </p:cBhvr>
                                      <p:to x="100000" y="90000"/>
                                    </p:animScale>
                                    <p:animScale>
                                      <p:cBhvr>
                                        <p:cTn id="41" dur="166" decel="50000">
                                          <p:stCondLst>
                                            <p:cond delay="1668"/>
                                          </p:stCondLst>
                                        </p:cTn>
                                        <p:tgtEl>
                                          <p:spTgt spid="3">
                                            <p:txEl>
                                              <p:pRg st="0" end="0"/>
                                            </p:txEl>
                                          </p:spTgt>
                                        </p:tgtEl>
                                      </p:cBhvr>
                                      <p:to x="100000" y="100000"/>
                                    </p:animScale>
                                    <p:animScale>
                                      <p:cBhvr>
                                        <p:cTn id="42" dur="26">
                                          <p:stCondLst>
                                            <p:cond delay="1808"/>
                                          </p:stCondLst>
                                        </p:cTn>
                                        <p:tgtEl>
                                          <p:spTgt spid="3">
                                            <p:txEl>
                                              <p:pRg st="0" end="0"/>
                                            </p:txEl>
                                          </p:spTgt>
                                        </p:tgtEl>
                                      </p:cBhvr>
                                      <p:to x="100000" y="95000"/>
                                    </p:animScale>
                                    <p:animScale>
                                      <p:cBhvr>
                                        <p:cTn id="43" dur="166" decel="50000">
                                          <p:stCondLst>
                                            <p:cond delay="1834"/>
                                          </p:stCondLst>
                                        </p:cTn>
                                        <p:tgtEl>
                                          <p:spTgt spid="3">
                                            <p:txEl>
                                              <p:pRg st="0" end="0"/>
                                            </p:txEl>
                                          </p:spTgt>
                                        </p:tgtEl>
                                      </p:cBhvr>
                                      <p:to x="100000" y="100000"/>
                                    </p:animScale>
                                  </p:childTnLst>
                                </p:cTn>
                              </p:par>
                            </p:childTnLst>
                          </p:cTn>
                        </p:par>
                        <p:par>
                          <p:cTn id="44" fill="hold">
                            <p:stCondLst>
                              <p:cond delay="9100"/>
                            </p:stCondLst>
                            <p:childTnLst>
                              <p:par>
                                <p:cTn id="45" presetID="26" presetClass="entr" presetSubtype="0" fill="hold" grpId="0" nodeType="after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wipe(down)">
                                      <p:cBhvr>
                                        <p:cTn id="47" dur="580">
                                          <p:stCondLst>
                                            <p:cond delay="0"/>
                                          </p:stCondLst>
                                        </p:cTn>
                                        <p:tgtEl>
                                          <p:spTgt spid="3">
                                            <p:txEl>
                                              <p:pRg st="1" end="1"/>
                                            </p:txEl>
                                          </p:spTgt>
                                        </p:tgtEl>
                                      </p:cBhvr>
                                    </p:animEffect>
                                    <p:anim calcmode="lin" valueType="num">
                                      <p:cBhvr>
                                        <p:cTn id="4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1" end="1"/>
                                            </p:txEl>
                                          </p:spTgt>
                                        </p:tgtEl>
                                      </p:cBhvr>
                                      <p:to x="100000" y="60000"/>
                                    </p:animScale>
                                    <p:animScale>
                                      <p:cBhvr>
                                        <p:cTn id="54" dur="166" decel="50000">
                                          <p:stCondLst>
                                            <p:cond delay="676"/>
                                          </p:stCondLst>
                                        </p:cTn>
                                        <p:tgtEl>
                                          <p:spTgt spid="3">
                                            <p:txEl>
                                              <p:pRg st="1" end="1"/>
                                            </p:txEl>
                                          </p:spTgt>
                                        </p:tgtEl>
                                      </p:cBhvr>
                                      <p:to x="100000" y="100000"/>
                                    </p:animScale>
                                    <p:animScale>
                                      <p:cBhvr>
                                        <p:cTn id="55" dur="26">
                                          <p:stCondLst>
                                            <p:cond delay="1312"/>
                                          </p:stCondLst>
                                        </p:cTn>
                                        <p:tgtEl>
                                          <p:spTgt spid="3">
                                            <p:txEl>
                                              <p:pRg st="1" end="1"/>
                                            </p:txEl>
                                          </p:spTgt>
                                        </p:tgtEl>
                                      </p:cBhvr>
                                      <p:to x="100000" y="80000"/>
                                    </p:animScale>
                                    <p:animScale>
                                      <p:cBhvr>
                                        <p:cTn id="56" dur="166" decel="50000">
                                          <p:stCondLst>
                                            <p:cond delay="1338"/>
                                          </p:stCondLst>
                                        </p:cTn>
                                        <p:tgtEl>
                                          <p:spTgt spid="3">
                                            <p:txEl>
                                              <p:pRg st="1" end="1"/>
                                            </p:txEl>
                                          </p:spTgt>
                                        </p:tgtEl>
                                      </p:cBhvr>
                                      <p:to x="100000" y="100000"/>
                                    </p:animScale>
                                    <p:animScale>
                                      <p:cBhvr>
                                        <p:cTn id="57" dur="26">
                                          <p:stCondLst>
                                            <p:cond delay="1642"/>
                                          </p:stCondLst>
                                        </p:cTn>
                                        <p:tgtEl>
                                          <p:spTgt spid="3">
                                            <p:txEl>
                                              <p:pRg st="1" end="1"/>
                                            </p:txEl>
                                          </p:spTgt>
                                        </p:tgtEl>
                                      </p:cBhvr>
                                      <p:to x="100000" y="90000"/>
                                    </p:animScale>
                                    <p:animScale>
                                      <p:cBhvr>
                                        <p:cTn id="58" dur="166" decel="50000">
                                          <p:stCondLst>
                                            <p:cond delay="1668"/>
                                          </p:stCondLst>
                                        </p:cTn>
                                        <p:tgtEl>
                                          <p:spTgt spid="3">
                                            <p:txEl>
                                              <p:pRg st="1" end="1"/>
                                            </p:txEl>
                                          </p:spTgt>
                                        </p:tgtEl>
                                      </p:cBhvr>
                                      <p:to x="100000" y="100000"/>
                                    </p:animScale>
                                    <p:animScale>
                                      <p:cBhvr>
                                        <p:cTn id="59" dur="26">
                                          <p:stCondLst>
                                            <p:cond delay="1808"/>
                                          </p:stCondLst>
                                        </p:cTn>
                                        <p:tgtEl>
                                          <p:spTgt spid="3">
                                            <p:txEl>
                                              <p:pRg st="1" end="1"/>
                                            </p:txEl>
                                          </p:spTgt>
                                        </p:tgtEl>
                                      </p:cBhvr>
                                      <p:to x="100000" y="95000"/>
                                    </p:animScale>
                                    <p:animScale>
                                      <p:cBhvr>
                                        <p:cTn id="60" dur="166" decel="50000">
                                          <p:stCondLst>
                                            <p:cond delay="1834"/>
                                          </p:stCondLst>
                                        </p:cTn>
                                        <p:tgtEl>
                                          <p:spTgt spid="3">
                                            <p:txEl>
                                              <p:pRg st="1" end="1"/>
                                            </p:txEl>
                                          </p:spTgt>
                                        </p:tgtEl>
                                      </p:cBhvr>
                                      <p:to x="100000" y="100000"/>
                                    </p:animScale>
                                  </p:childTnLst>
                                </p:cTn>
                              </p:par>
                            </p:childTnLst>
                          </p:cTn>
                        </p:par>
                        <p:par>
                          <p:cTn id="61" fill="hold">
                            <p:stCondLst>
                              <p:cond delay="11100"/>
                            </p:stCondLst>
                            <p:childTnLst>
                              <p:par>
                                <p:cTn id="62" presetID="26" presetClass="entr" presetSubtype="0" fill="hold" grpId="0" nodeType="afterEffect">
                                  <p:stCondLst>
                                    <p:cond delay="0"/>
                                  </p:stCondLst>
                                  <p:childTnLst>
                                    <p:set>
                                      <p:cBhvr>
                                        <p:cTn id="63" dur="1" fill="hold">
                                          <p:stCondLst>
                                            <p:cond delay="0"/>
                                          </p:stCondLst>
                                        </p:cTn>
                                        <p:tgtEl>
                                          <p:spTgt spid="3">
                                            <p:txEl>
                                              <p:pRg st="2" end="2"/>
                                            </p:txEl>
                                          </p:spTgt>
                                        </p:tgtEl>
                                        <p:attrNameLst>
                                          <p:attrName>style.visibility</p:attrName>
                                        </p:attrNameLst>
                                      </p:cBhvr>
                                      <p:to>
                                        <p:strVal val="visible"/>
                                      </p:to>
                                    </p:set>
                                    <p:animEffect transition="in" filter="wipe(down)">
                                      <p:cBhvr>
                                        <p:cTn id="64" dur="580">
                                          <p:stCondLst>
                                            <p:cond delay="0"/>
                                          </p:stCondLst>
                                        </p:cTn>
                                        <p:tgtEl>
                                          <p:spTgt spid="3">
                                            <p:txEl>
                                              <p:pRg st="2" end="2"/>
                                            </p:txEl>
                                          </p:spTgt>
                                        </p:tgtEl>
                                      </p:cBhvr>
                                    </p:animEffect>
                                    <p:anim calcmode="lin" valueType="num">
                                      <p:cBhvr>
                                        <p:cTn id="6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3">
                                            <p:txEl>
                                              <p:pRg st="2" end="2"/>
                                            </p:txEl>
                                          </p:spTgt>
                                        </p:tgtEl>
                                      </p:cBhvr>
                                      <p:to x="100000" y="60000"/>
                                    </p:animScale>
                                    <p:animScale>
                                      <p:cBhvr>
                                        <p:cTn id="71" dur="166" decel="50000">
                                          <p:stCondLst>
                                            <p:cond delay="676"/>
                                          </p:stCondLst>
                                        </p:cTn>
                                        <p:tgtEl>
                                          <p:spTgt spid="3">
                                            <p:txEl>
                                              <p:pRg st="2" end="2"/>
                                            </p:txEl>
                                          </p:spTgt>
                                        </p:tgtEl>
                                      </p:cBhvr>
                                      <p:to x="100000" y="100000"/>
                                    </p:animScale>
                                    <p:animScale>
                                      <p:cBhvr>
                                        <p:cTn id="72" dur="26">
                                          <p:stCondLst>
                                            <p:cond delay="1312"/>
                                          </p:stCondLst>
                                        </p:cTn>
                                        <p:tgtEl>
                                          <p:spTgt spid="3">
                                            <p:txEl>
                                              <p:pRg st="2" end="2"/>
                                            </p:txEl>
                                          </p:spTgt>
                                        </p:tgtEl>
                                      </p:cBhvr>
                                      <p:to x="100000" y="80000"/>
                                    </p:animScale>
                                    <p:animScale>
                                      <p:cBhvr>
                                        <p:cTn id="73" dur="166" decel="50000">
                                          <p:stCondLst>
                                            <p:cond delay="1338"/>
                                          </p:stCondLst>
                                        </p:cTn>
                                        <p:tgtEl>
                                          <p:spTgt spid="3">
                                            <p:txEl>
                                              <p:pRg st="2" end="2"/>
                                            </p:txEl>
                                          </p:spTgt>
                                        </p:tgtEl>
                                      </p:cBhvr>
                                      <p:to x="100000" y="100000"/>
                                    </p:animScale>
                                    <p:animScale>
                                      <p:cBhvr>
                                        <p:cTn id="74" dur="26">
                                          <p:stCondLst>
                                            <p:cond delay="1642"/>
                                          </p:stCondLst>
                                        </p:cTn>
                                        <p:tgtEl>
                                          <p:spTgt spid="3">
                                            <p:txEl>
                                              <p:pRg st="2" end="2"/>
                                            </p:txEl>
                                          </p:spTgt>
                                        </p:tgtEl>
                                      </p:cBhvr>
                                      <p:to x="100000" y="90000"/>
                                    </p:animScale>
                                    <p:animScale>
                                      <p:cBhvr>
                                        <p:cTn id="75" dur="166" decel="50000">
                                          <p:stCondLst>
                                            <p:cond delay="1668"/>
                                          </p:stCondLst>
                                        </p:cTn>
                                        <p:tgtEl>
                                          <p:spTgt spid="3">
                                            <p:txEl>
                                              <p:pRg st="2" end="2"/>
                                            </p:txEl>
                                          </p:spTgt>
                                        </p:tgtEl>
                                      </p:cBhvr>
                                      <p:to x="100000" y="100000"/>
                                    </p:animScale>
                                    <p:animScale>
                                      <p:cBhvr>
                                        <p:cTn id="76" dur="26">
                                          <p:stCondLst>
                                            <p:cond delay="1808"/>
                                          </p:stCondLst>
                                        </p:cTn>
                                        <p:tgtEl>
                                          <p:spTgt spid="3">
                                            <p:txEl>
                                              <p:pRg st="2" end="2"/>
                                            </p:txEl>
                                          </p:spTgt>
                                        </p:tgtEl>
                                      </p:cBhvr>
                                      <p:to x="100000" y="95000"/>
                                    </p:animScale>
                                    <p:animScale>
                                      <p:cBhvr>
                                        <p:cTn id="77" dur="166" decel="50000">
                                          <p:stCondLst>
                                            <p:cond delay="1834"/>
                                          </p:stCondLst>
                                        </p:cTn>
                                        <p:tgtEl>
                                          <p:spTgt spid="3">
                                            <p:txEl>
                                              <p:pRg st="2" end="2"/>
                                            </p:txEl>
                                          </p:spTgt>
                                        </p:tgtEl>
                                      </p:cBhvr>
                                      <p:to x="100000" y="100000"/>
                                    </p:animScale>
                                  </p:childTnLst>
                                </p:cTn>
                              </p:par>
                            </p:childTnLst>
                          </p:cTn>
                        </p:par>
                        <p:par>
                          <p:cTn id="78" fill="hold">
                            <p:stCondLst>
                              <p:cond delay="13100"/>
                            </p:stCondLst>
                            <p:childTnLst>
                              <p:par>
                                <p:cTn id="79" presetID="26" presetClass="entr" presetSubtype="0" fill="hold" grpId="0" nodeType="afterEffect">
                                  <p:stCondLst>
                                    <p:cond delay="0"/>
                                  </p:stCondLst>
                                  <p:childTnLst>
                                    <p:set>
                                      <p:cBhvr>
                                        <p:cTn id="80" dur="1" fill="hold">
                                          <p:stCondLst>
                                            <p:cond delay="0"/>
                                          </p:stCondLst>
                                        </p:cTn>
                                        <p:tgtEl>
                                          <p:spTgt spid="3">
                                            <p:txEl>
                                              <p:pRg st="3" end="3"/>
                                            </p:txEl>
                                          </p:spTgt>
                                        </p:tgtEl>
                                        <p:attrNameLst>
                                          <p:attrName>style.visibility</p:attrName>
                                        </p:attrNameLst>
                                      </p:cBhvr>
                                      <p:to>
                                        <p:strVal val="visible"/>
                                      </p:to>
                                    </p:set>
                                    <p:animEffect transition="in" filter="wipe(down)">
                                      <p:cBhvr>
                                        <p:cTn id="81" dur="580">
                                          <p:stCondLst>
                                            <p:cond delay="0"/>
                                          </p:stCondLst>
                                        </p:cTn>
                                        <p:tgtEl>
                                          <p:spTgt spid="3">
                                            <p:txEl>
                                              <p:pRg st="3" end="3"/>
                                            </p:txEl>
                                          </p:spTgt>
                                        </p:tgtEl>
                                      </p:cBhvr>
                                    </p:animEffect>
                                    <p:anim calcmode="lin" valueType="num">
                                      <p:cBhvr>
                                        <p:cTn id="8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7" dur="26">
                                          <p:stCondLst>
                                            <p:cond delay="650"/>
                                          </p:stCondLst>
                                        </p:cTn>
                                        <p:tgtEl>
                                          <p:spTgt spid="3">
                                            <p:txEl>
                                              <p:pRg st="3" end="3"/>
                                            </p:txEl>
                                          </p:spTgt>
                                        </p:tgtEl>
                                      </p:cBhvr>
                                      <p:to x="100000" y="60000"/>
                                    </p:animScale>
                                    <p:animScale>
                                      <p:cBhvr>
                                        <p:cTn id="88" dur="166" decel="50000">
                                          <p:stCondLst>
                                            <p:cond delay="676"/>
                                          </p:stCondLst>
                                        </p:cTn>
                                        <p:tgtEl>
                                          <p:spTgt spid="3">
                                            <p:txEl>
                                              <p:pRg st="3" end="3"/>
                                            </p:txEl>
                                          </p:spTgt>
                                        </p:tgtEl>
                                      </p:cBhvr>
                                      <p:to x="100000" y="100000"/>
                                    </p:animScale>
                                    <p:animScale>
                                      <p:cBhvr>
                                        <p:cTn id="89" dur="26">
                                          <p:stCondLst>
                                            <p:cond delay="1312"/>
                                          </p:stCondLst>
                                        </p:cTn>
                                        <p:tgtEl>
                                          <p:spTgt spid="3">
                                            <p:txEl>
                                              <p:pRg st="3" end="3"/>
                                            </p:txEl>
                                          </p:spTgt>
                                        </p:tgtEl>
                                      </p:cBhvr>
                                      <p:to x="100000" y="80000"/>
                                    </p:animScale>
                                    <p:animScale>
                                      <p:cBhvr>
                                        <p:cTn id="90" dur="166" decel="50000">
                                          <p:stCondLst>
                                            <p:cond delay="1338"/>
                                          </p:stCondLst>
                                        </p:cTn>
                                        <p:tgtEl>
                                          <p:spTgt spid="3">
                                            <p:txEl>
                                              <p:pRg st="3" end="3"/>
                                            </p:txEl>
                                          </p:spTgt>
                                        </p:tgtEl>
                                      </p:cBhvr>
                                      <p:to x="100000" y="100000"/>
                                    </p:animScale>
                                    <p:animScale>
                                      <p:cBhvr>
                                        <p:cTn id="91" dur="26">
                                          <p:stCondLst>
                                            <p:cond delay="1642"/>
                                          </p:stCondLst>
                                        </p:cTn>
                                        <p:tgtEl>
                                          <p:spTgt spid="3">
                                            <p:txEl>
                                              <p:pRg st="3" end="3"/>
                                            </p:txEl>
                                          </p:spTgt>
                                        </p:tgtEl>
                                      </p:cBhvr>
                                      <p:to x="100000" y="90000"/>
                                    </p:animScale>
                                    <p:animScale>
                                      <p:cBhvr>
                                        <p:cTn id="92" dur="166" decel="50000">
                                          <p:stCondLst>
                                            <p:cond delay="1668"/>
                                          </p:stCondLst>
                                        </p:cTn>
                                        <p:tgtEl>
                                          <p:spTgt spid="3">
                                            <p:txEl>
                                              <p:pRg st="3" end="3"/>
                                            </p:txEl>
                                          </p:spTgt>
                                        </p:tgtEl>
                                      </p:cBhvr>
                                      <p:to x="100000" y="100000"/>
                                    </p:animScale>
                                    <p:animScale>
                                      <p:cBhvr>
                                        <p:cTn id="93" dur="26">
                                          <p:stCondLst>
                                            <p:cond delay="1808"/>
                                          </p:stCondLst>
                                        </p:cTn>
                                        <p:tgtEl>
                                          <p:spTgt spid="3">
                                            <p:txEl>
                                              <p:pRg st="3" end="3"/>
                                            </p:txEl>
                                          </p:spTgt>
                                        </p:tgtEl>
                                      </p:cBhvr>
                                      <p:to x="100000" y="95000"/>
                                    </p:animScale>
                                    <p:animScale>
                                      <p:cBhvr>
                                        <p:cTn id="94" dur="166" decel="50000">
                                          <p:stCondLst>
                                            <p:cond delay="1834"/>
                                          </p:stCondLst>
                                        </p:cTn>
                                        <p:tgtEl>
                                          <p:spTgt spid="3">
                                            <p:txEl>
                                              <p:pRg st="3" end="3"/>
                                            </p:txEl>
                                          </p:spTgt>
                                        </p:tgtEl>
                                      </p:cBhvr>
                                      <p:to x="100000" y="100000"/>
                                    </p:animScale>
                                  </p:childTnLst>
                                </p:cTn>
                              </p:par>
                            </p:childTnLst>
                          </p:cTn>
                        </p:par>
                        <p:par>
                          <p:cTn id="95" fill="hold">
                            <p:stCondLst>
                              <p:cond delay="15100"/>
                            </p:stCondLst>
                            <p:childTnLst>
                              <p:par>
                                <p:cTn id="96" presetID="26" presetClass="entr" presetSubtype="0" fill="hold" grpId="0" nodeType="afterEffect">
                                  <p:stCondLst>
                                    <p:cond delay="0"/>
                                  </p:stCondLst>
                                  <p:childTnLst>
                                    <p:set>
                                      <p:cBhvr>
                                        <p:cTn id="97" dur="1" fill="hold">
                                          <p:stCondLst>
                                            <p:cond delay="0"/>
                                          </p:stCondLst>
                                        </p:cTn>
                                        <p:tgtEl>
                                          <p:spTgt spid="3">
                                            <p:txEl>
                                              <p:pRg st="4" end="4"/>
                                            </p:txEl>
                                          </p:spTgt>
                                        </p:tgtEl>
                                        <p:attrNameLst>
                                          <p:attrName>style.visibility</p:attrName>
                                        </p:attrNameLst>
                                      </p:cBhvr>
                                      <p:to>
                                        <p:strVal val="visible"/>
                                      </p:to>
                                    </p:set>
                                    <p:animEffect transition="in" filter="wipe(down)">
                                      <p:cBhvr>
                                        <p:cTn id="98" dur="580">
                                          <p:stCondLst>
                                            <p:cond delay="0"/>
                                          </p:stCondLst>
                                        </p:cTn>
                                        <p:tgtEl>
                                          <p:spTgt spid="3">
                                            <p:txEl>
                                              <p:pRg st="4" end="4"/>
                                            </p:txEl>
                                          </p:spTgt>
                                        </p:tgtEl>
                                      </p:cBhvr>
                                    </p:animEffect>
                                    <p:anim calcmode="lin" valueType="num">
                                      <p:cBhvr>
                                        <p:cTn id="9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4" dur="26">
                                          <p:stCondLst>
                                            <p:cond delay="650"/>
                                          </p:stCondLst>
                                        </p:cTn>
                                        <p:tgtEl>
                                          <p:spTgt spid="3">
                                            <p:txEl>
                                              <p:pRg st="4" end="4"/>
                                            </p:txEl>
                                          </p:spTgt>
                                        </p:tgtEl>
                                      </p:cBhvr>
                                      <p:to x="100000" y="60000"/>
                                    </p:animScale>
                                    <p:animScale>
                                      <p:cBhvr>
                                        <p:cTn id="105" dur="166" decel="50000">
                                          <p:stCondLst>
                                            <p:cond delay="676"/>
                                          </p:stCondLst>
                                        </p:cTn>
                                        <p:tgtEl>
                                          <p:spTgt spid="3">
                                            <p:txEl>
                                              <p:pRg st="4" end="4"/>
                                            </p:txEl>
                                          </p:spTgt>
                                        </p:tgtEl>
                                      </p:cBhvr>
                                      <p:to x="100000" y="100000"/>
                                    </p:animScale>
                                    <p:animScale>
                                      <p:cBhvr>
                                        <p:cTn id="106" dur="26">
                                          <p:stCondLst>
                                            <p:cond delay="1312"/>
                                          </p:stCondLst>
                                        </p:cTn>
                                        <p:tgtEl>
                                          <p:spTgt spid="3">
                                            <p:txEl>
                                              <p:pRg st="4" end="4"/>
                                            </p:txEl>
                                          </p:spTgt>
                                        </p:tgtEl>
                                      </p:cBhvr>
                                      <p:to x="100000" y="80000"/>
                                    </p:animScale>
                                    <p:animScale>
                                      <p:cBhvr>
                                        <p:cTn id="107" dur="166" decel="50000">
                                          <p:stCondLst>
                                            <p:cond delay="1338"/>
                                          </p:stCondLst>
                                        </p:cTn>
                                        <p:tgtEl>
                                          <p:spTgt spid="3">
                                            <p:txEl>
                                              <p:pRg st="4" end="4"/>
                                            </p:txEl>
                                          </p:spTgt>
                                        </p:tgtEl>
                                      </p:cBhvr>
                                      <p:to x="100000" y="100000"/>
                                    </p:animScale>
                                    <p:animScale>
                                      <p:cBhvr>
                                        <p:cTn id="108" dur="26">
                                          <p:stCondLst>
                                            <p:cond delay="1642"/>
                                          </p:stCondLst>
                                        </p:cTn>
                                        <p:tgtEl>
                                          <p:spTgt spid="3">
                                            <p:txEl>
                                              <p:pRg st="4" end="4"/>
                                            </p:txEl>
                                          </p:spTgt>
                                        </p:tgtEl>
                                      </p:cBhvr>
                                      <p:to x="100000" y="90000"/>
                                    </p:animScale>
                                    <p:animScale>
                                      <p:cBhvr>
                                        <p:cTn id="109" dur="166" decel="50000">
                                          <p:stCondLst>
                                            <p:cond delay="1668"/>
                                          </p:stCondLst>
                                        </p:cTn>
                                        <p:tgtEl>
                                          <p:spTgt spid="3">
                                            <p:txEl>
                                              <p:pRg st="4" end="4"/>
                                            </p:txEl>
                                          </p:spTgt>
                                        </p:tgtEl>
                                      </p:cBhvr>
                                      <p:to x="100000" y="100000"/>
                                    </p:animScale>
                                    <p:animScale>
                                      <p:cBhvr>
                                        <p:cTn id="110" dur="26">
                                          <p:stCondLst>
                                            <p:cond delay="1808"/>
                                          </p:stCondLst>
                                        </p:cTn>
                                        <p:tgtEl>
                                          <p:spTgt spid="3">
                                            <p:txEl>
                                              <p:pRg st="4" end="4"/>
                                            </p:txEl>
                                          </p:spTgt>
                                        </p:tgtEl>
                                      </p:cBhvr>
                                      <p:to x="100000" y="95000"/>
                                    </p:animScale>
                                    <p:animScale>
                                      <p:cBhvr>
                                        <p:cTn id="111" dur="166" decel="50000">
                                          <p:stCondLst>
                                            <p:cond delay="1834"/>
                                          </p:stCondLst>
                                        </p:cTn>
                                        <p:tgtEl>
                                          <p:spTgt spid="3">
                                            <p:txEl>
                                              <p:pRg st="4" end="4"/>
                                            </p:txEl>
                                          </p:spTgt>
                                        </p:tgtEl>
                                      </p:cBhvr>
                                      <p:to x="100000" y="100000"/>
                                    </p:animScale>
                                  </p:childTnLst>
                                </p:cTn>
                              </p:par>
                            </p:childTnLst>
                          </p:cTn>
                        </p:par>
                        <p:par>
                          <p:cTn id="112" fill="hold">
                            <p:stCondLst>
                              <p:cond delay="17100"/>
                            </p:stCondLst>
                            <p:childTnLst>
                              <p:par>
                                <p:cTn id="113" presetID="52" presetClass="entr" presetSubtype="0" fill="hold" grpId="0" nodeType="afterEffect">
                                  <p:stCondLst>
                                    <p:cond delay="0"/>
                                  </p:stCondLst>
                                  <p:childTnLst>
                                    <p:set>
                                      <p:cBhvr>
                                        <p:cTn id="114" dur="1" fill="hold">
                                          <p:stCondLst>
                                            <p:cond delay="0"/>
                                          </p:stCondLst>
                                        </p:cTn>
                                        <p:tgtEl>
                                          <p:spTgt spid="5">
                                            <p:txEl>
                                              <p:pRg st="0" end="0"/>
                                            </p:txEl>
                                          </p:spTgt>
                                        </p:tgtEl>
                                        <p:attrNameLst>
                                          <p:attrName>style.visibility</p:attrName>
                                        </p:attrNameLst>
                                      </p:cBhvr>
                                      <p:to>
                                        <p:strVal val="visible"/>
                                      </p:to>
                                    </p:set>
                                    <p:animScale>
                                      <p:cBhvr>
                                        <p:cTn id="115"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6" dur="1000" decel="50000" fill="hold">
                                          <p:stCondLst>
                                            <p:cond delay="0"/>
                                          </p:stCondLst>
                                        </p:cTn>
                                        <p:tgtEl>
                                          <p:spTgt spid="5">
                                            <p:txEl>
                                              <p:pRg st="0" end="0"/>
                                            </p:txEl>
                                          </p:spTgt>
                                        </p:tgtEl>
                                        <p:attrNameLst>
                                          <p:attrName>ppt_x</p:attrName>
                                          <p:attrName>ppt_y</p:attrName>
                                        </p:attrNameLst>
                                      </p:cBhvr>
                                    </p:animMotion>
                                    <p:animEffect transition="in" filter="fade">
                                      <p:cBhvr>
                                        <p:cTn id="117" dur="1000"/>
                                        <p:tgtEl>
                                          <p:spTgt spid="5">
                                            <p:txEl>
                                              <p:pRg st="0" end="0"/>
                                            </p:txEl>
                                          </p:spTgt>
                                        </p:tgtEl>
                                      </p:cBhvr>
                                    </p:animEffect>
                                  </p:childTnLst>
                                </p:cTn>
                              </p:par>
                            </p:childTnLst>
                          </p:cTn>
                        </p:par>
                        <p:par>
                          <p:cTn id="118" fill="hold">
                            <p:stCondLst>
                              <p:cond delay="18100"/>
                            </p:stCondLst>
                            <p:childTnLst>
                              <p:par>
                                <p:cTn id="119" presetID="52" presetClass="entr" presetSubtype="0" fill="hold" grpId="0" nodeType="afterEffect">
                                  <p:stCondLst>
                                    <p:cond delay="0"/>
                                  </p:stCondLst>
                                  <p:childTnLst>
                                    <p:set>
                                      <p:cBhvr>
                                        <p:cTn id="120" dur="1" fill="hold">
                                          <p:stCondLst>
                                            <p:cond delay="0"/>
                                          </p:stCondLst>
                                        </p:cTn>
                                        <p:tgtEl>
                                          <p:spTgt spid="5">
                                            <p:txEl>
                                              <p:pRg st="1" end="1"/>
                                            </p:txEl>
                                          </p:spTgt>
                                        </p:tgtEl>
                                        <p:attrNameLst>
                                          <p:attrName>style.visibility</p:attrName>
                                        </p:attrNameLst>
                                      </p:cBhvr>
                                      <p:to>
                                        <p:strVal val="visible"/>
                                      </p:to>
                                    </p:set>
                                    <p:animScale>
                                      <p:cBhvr>
                                        <p:cTn id="121"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2" dur="1000" decel="50000" fill="hold">
                                          <p:stCondLst>
                                            <p:cond delay="0"/>
                                          </p:stCondLst>
                                        </p:cTn>
                                        <p:tgtEl>
                                          <p:spTgt spid="5">
                                            <p:txEl>
                                              <p:pRg st="1" end="1"/>
                                            </p:txEl>
                                          </p:spTgt>
                                        </p:tgtEl>
                                        <p:attrNameLst>
                                          <p:attrName>ppt_x</p:attrName>
                                          <p:attrName>ppt_y</p:attrName>
                                        </p:attrNameLst>
                                      </p:cBhvr>
                                    </p:animMotion>
                                    <p:animEffect transition="in" filter="fade">
                                      <p:cBhvr>
                                        <p:cTn id="123" dur="1000"/>
                                        <p:tgtEl>
                                          <p:spTgt spid="5">
                                            <p:txEl>
                                              <p:pRg st="1" end="1"/>
                                            </p:txEl>
                                          </p:spTgt>
                                        </p:tgtEl>
                                      </p:cBhvr>
                                    </p:animEffect>
                                  </p:childTnLst>
                                </p:cTn>
                              </p:par>
                            </p:childTnLst>
                          </p:cTn>
                        </p:par>
                        <p:par>
                          <p:cTn id="124" fill="hold">
                            <p:stCondLst>
                              <p:cond delay="19100"/>
                            </p:stCondLst>
                            <p:childTnLst>
                              <p:par>
                                <p:cTn id="125" presetID="52" presetClass="entr" presetSubtype="0" fill="hold" grpId="0" nodeType="afterEffect">
                                  <p:stCondLst>
                                    <p:cond delay="0"/>
                                  </p:stCondLst>
                                  <p:childTnLst>
                                    <p:set>
                                      <p:cBhvr>
                                        <p:cTn id="126" dur="1" fill="hold">
                                          <p:stCondLst>
                                            <p:cond delay="0"/>
                                          </p:stCondLst>
                                        </p:cTn>
                                        <p:tgtEl>
                                          <p:spTgt spid="5">
                                            <p:txEl>
                                              <p:pRg st="2" end="2"/>
                                            </p:txEl>
                                          </p:spTgt>
                                        </p:tgtEl>
                                        <p:attrNameLst>
                                          <p:attrName>style.visibility</p:attrName>
                                        </p:attrNameLst>
                                      </p:cBhvr>
                                      <p:to>
                                        <p:strVal val="visible"/>
                                      </p:to>
                                    </p:set>
                                    <p:animScale>
                                      <p:cBhvr>
                                        <p:cTn id="127" dur="1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8" dur="1000" decel="50000" fill="hold">
                                          <p:stCondLst>
                                            <p:cond delay="0"/>
                                          </p:stCondLst>
                                        </p:cTn>
                                        <p:tgtEl>
                                          <p:spTgt spid="5">
                                            <p:txEl>
                                              <p:pRg st="2" end="2"/>
                                            </p:txEl>
                                          </p:spTgt>
                                        </p:tgtEl>
                                        <p:attrNameLst>
                                          <p:attrName>ppt_x</p:attrName>
                                          <p:attrName>ppt_y</p:attrName>
                                        </p:attrNameLst>
                                      </p:cBhvr>
                                    </p:animMotion>
                                    <p:animEffect transition="in" filter="fade">
                                      <p:cBhvr>
                                        <p:cTn id="129" dur="1000"/>
                                        <p:tgtEl>
                                          <p:spTgt spid="5">
                                            <p:txEl>
                                              <p:pRg st="2" end="2"/>
                                            </p:txEl>
                                          </p:spTgt>
                                        </p:tgtEl>
                                      </p:cBhvr>
                                    </p:animEffect>
                                  </p:childTnLst>
                                </p:cTn>
                              </p:par>
                            </p:childTnLst>
                          </p:cTn>
                        </p:par>
                        <p:par>
                          <p:cTn id="130" fill="hold">
                            <p:stCondLst>
                              <p:cond delay="20100"/>
                            </p:stCondLst>
                            <p:childTnLst>
                              <p:par>
                                <p:cTn id="131" presetID="52" presetClass="entr" presetSubtype="0" fill="hold" grpId="0" nodeType="afterEffect">
                                  <p:stCondLst>
                                    <p:cond delay="0"/>
                                  </p:stCondLst>
                                  <p:childTnLst>
                                    <p:set>
                                      <p:cBhvr>
                                        <p:cTn id="132" dur="1" fill="hold">
                                          <p:stCondLst>
                                            <p:cond delay="0"/>
                                          </p:stCondLst>
                                        </p:cTn>
                                        <p:tgtEl>
                                          <p:spTgt spid="5">
                                            <p:txEl>
                                              <p:pRg st="3" end="3"/>
                                            </p:txEl>
                                          </p:spTgt>
                                        </p:tgtEl>
                                        <p:attrNameLst>
                                          <p:attrName>style.visibility</p:attrName>
                                        </p:attrNameLst>
                                      </p:cBhvr>
                                      <p:to>
                                        <p:strVal val="visible"/>
                                      </p:to>
                                    </p:set>
                                    <p:animScale>
                                      <p:cBhvr>
                                        <p:cTn id="133" dur="1000" decel="50000" fill="hold">
                                          <p:stCondLst>
                                            <p:cond delay="0"/>
                                          </p:stCondLst>
                                        </p:cTn>
                                        <p:tgtEl>
                                          <p:spTgt spid="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1000" decel="50000" fill="hold">
                                          <p:stCondLst>
                                            <p:cond delay="0"/>
                                          </p:stCondLst>
                                        </p:cTn>
                                        <p:tgtEl>
                                          <p:spTgt spid="5">
                                            <p:txEl>
                                              <p:pRg st="3" end="3"/>
                                            </p:txEl>
                                          </p:spTgt>
                                        </p:tgtEl>
                                        <p:attrNameLst>
                                          <p:attrName>ppt_x</p:attrName>
                                          <p:attrName>ppt_y</p:attrName>
                                        </p:attrNameLst>
                                      </p:cBhvr>
                                    </p:animMotion>
                                    <p:animEffect transition="in" filter="fade">
                                      <p:cBhvr>
                                        <p:cTn id="135"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uiExpand="1" build="p"/>
      <p:bldP spid="6" grpId="1"/>
      <p:bldP spid="6"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25" y="945931"/>
            <a:ext cx="7472911" cy="893012"/>
          </a:xfrm>
        </p:spPr>
        <p:txBody>
          <a:bodyPr>
            <a:noAutofit/>
          </a:bodyPr>
          <a:lstStyle/>
          <a:p>
            <a:r>
              <a:rPr lang="en-US" sz="2800" b="1" dirty="0" smtClean="0">
                <a:solidFill>
                  <a:schemeClr val="accent1">
                    <a:lumMod val="75000"/>
                  </a:schemeClr>
                </a:solidFill>
              </a:rPr>
              <a:t>For a congregation to grow, its members must be actively involved in </a:t>
            </a:r>
            <a:r>
              <a:rPr lang="en-US" sz="2800" b="1" i="1" dirty="0" smtClean="0">
                <a:solidFill>
                  <a:schemeClr val="accent1">
                    <a:lumMod val="75000"/>
                  </a:schemeClr>
                </a:solidFill>
              </a:rPr>
              <a:t>bearing fruit.</a:t>
            </a:r>
            <a:endParaRPr lang="en-US" sz="2800" b="1" dirty="0">
              <a:solidFill>
                <a:schemeClr val="accent1">
                  <a:lumMod val="75000"/>
                </a:schemeClr>
              </a:solidFill>
            </a:endParaRPr>
          </a:p>
        </p:txBody>
      </p:sp>
      <p:sp>
        <p:nvSpPr>
          <p:cNvPr id="3" name="Content Placeholder 2"/>
          <p:cNvSpPr>
            <a:spLocks noGrp="1"/>
          </p:cNvSpPr>
          <p:nvPr>
            <p:ph idx="1"/>
          </p:nvPr>
        </p:nvSpPr>
        <p:spPr>
          <a:xfrm>
            <a:off x="1043492" y="2078900"/>
            <a:ext cx="7171970" cy="3940661"/>
          </a:xfrm>
        </p:spPr>
        <p:txBody>
          <a:bodyPr>
            <a:normAutofit fontScale="92500"/>
          </a:bodyPr>
          <a:lstStyle/>
          <a:p>
            <a:r>
              <a:rPr lang="en-US" b="1" dirty="0" smtClean="0"/>
              <a:t>As pertaining to </a:t>
            </a:r>
            <a:r>
              <a:rPr lang="en-US" b="1" i="1" dirty="0" smtClean="0">
                <a:solidFill>
                  <a:schemeClr val="accent1"/>
                </a:solidFill>
              </a:rPr>
              <a:t>personal maturity </a:t>
            </a:r>
            <a:r>
              <a:rPr lang="en-US" b="1" dirty="0" smtClean="0"/>
              <a:t>(req. for </a:t>
            </a:r>
            <a:r>
              <a:rPr lang="en-US" b="1" i="1" dirty="0" smtClean="0"/>
              <a:t>fruit production</a:t>
            </a:r>
            <a:r>
              <a:rPr lang="en-US" b="1" dirty="0" smtClean="0"/>
              <a:t>), </a:t>
            </a:r>
            <a:r>
              <a:rPr lang="en-US" b="1" u="sng" dirty="0" smtClean="0">
                <a:solidFill>
                  <a:srgbClr val="6F9500"/>
                </a:solidFill>
              </a:rPr>
              <a:t>2Pet.1:5-7</a:t>
            </a:r>
            <a:r>
              <a:rPr lang="en-US" b="1" u="sng" dirty="0" smtClean="0">
                <a:solidFill>
                  <a:srgbClr val="6F9500"/>
                </a:solidFill>
                <a:sym typeface="Wingdings"/>
              </a:rPr>
              <a:t> 8</a:t>
            </a:r>
            <a:r>
              <a:rPr lang="en-US" b="1" dirty="0" smtClean="0">
                <a:sym typeface="Wingdings"/>
              </a:rPr>
              <a:t>; but also</a:t>
            </a:r>
          </a:p>
          <a:p>
            <a:r>
              <a:rPr lang="en-US" b="1" dirty="0" smtClean="0">
                <a:sym typeface="Wingdings"/>
              </a:rPr>
              <a:t>As pertaining to </a:t>
            </a:r>
            <a:r>
              <a:rPr lang="en-US" b="1" i="1" dirty="0" smtClean="0">
                <a:solidFill>
                  <a:srgbClr val="94C600"/>
                </a:solidFill>
                <a:sym typeface="Wingdings"/>
              </a:rPr>
              <a:t>spiritual reproduction</a:t>
            </a:r>
            <a:r>
              <a:rPr lang="en-US" b="1" i="1" dirty="0" smtClean="0">
                <a:sym typeface="Wingdings"/>
              </a:rPr>
              <a:t>, </a:t>
            </a:r>
            <a:r>
              <a:rPr lang="en-US" b="1" u="sng" dirty="0" smtClean="0">
                <a:solidFill>
                  <a:srgbClr val="6F9500"/>
                </a:solidFill>
                <a:sym typeface="Wingdings"/>
              </a:rPr>
              <a:t>Matt.25:14-15  24-27</a:t>
            </a:r>
            <a:r>
              <a:rPr lang="en-US" b="1" dirty="0" smtClean="0">
                <a:sym typeface="Wingdings"/>
              </a:rPr>
              <a:t>:</a:t>
            </a:r>
          </a:p>
          <a:p>
            <a:pPr lvl="1">
              <a:buFont typeface="Wingdings" charset="2"/>
              <a:buChar char="u"/>
            </a:pPr>
            <a:r>
              <a:rPr lang="en-US" b="1" dirty="0" smtClean="0">
                <a:sym typeface="Wingdings"/>
              </a:rPr>
              <a:t>Production was/is </a:t>
            </a:r>
            <a:r>
              <a:rPr lang="en-US" b="1" i="1" dirty="0" smtClean="0">
                <a:sym typeface="Wingdings"/>
              </a:rPr>
              <a:t>“entrusted” </a:t>
            </a:r>
            <a:r>
              <a:rPr lang="en-US" b="1" dirty="0" smtClean="0">
                <a:sym typeface="Wingdings"/>
              </a:rPr>
              <a:t>to the servants, </a:t>
            </a:r>
            <a:r>
              <a:rPr lang="en-US" b="1" u="sng" dirty="0" smtClean="0">
                <a:solidFill>
                  <a:schemeClr val="accent1">
                    <a:lumMod val="75000"/>
                  </a:schemeClr>
                </a:solidFill>
                <a:sym typeface="Wingdings"/>
              </a:rPr>
              <a:t>v.14ff</a:t>
            </a:r>
            <a:r>
              <a:rPr lang="en-US" b="1" dirty="0" smtClean="0">
                <a:sym typeface="Wingdings"/>
              </a:rPr>
              <a:t>;</a:t>
            </a:r>
          </a:p>
          <a:p>
            <a:pPr lvl="1">
              <a:buFont typeface="Wingdings" charset="2"/>
              <a:buChar char="u"/>
            </a:pPr>
            <a:r>
              <a:rPr lang="en-US" b="1" dirty="0" smtClean="0">
                <a:sym typeface="Wingdings"/>
              </a:rPr>
              <a:t>Each was responsible based upon ability, but no one was excused, </a:t>
            </a:r>
            <a:r>
              <a:rPr lang="en-US" b="1" u="sng" dirty="0" smtClean="0">
                <a:solidFill>
                  <a:srgbClr val="6F9500"/>
                </a:solidFill>
                <a:sym typeface="Wingdings"/>
              </a:rPr>
              <a:t>v.15</a:t>
            </a:r>
            <a:r>
              <a:rPr lang="en-US" b="1" dirty="0" smtClean="0">
                <a:sym typeface="Wingdings"/>
              </a:rPr>
              <a:t>;</a:t>
            </a:r>
          </a:p>
          <a:p>
            <a:pPr lvl="1">
              <a:buFont typeface="Wingdings" charset="2"/>
              <a:buChar char="u"/>
            </a:pPr>
            <a:r>
              <a:rPr lang="en-US" b="1" dirty="0" smtClean="0">
                <a:sym typeface="Wingdings"/>
              </a:rPr>
              <a:t>Accountability was based upon what was done with that which was </a:t>
            </a:r>
            <a:r>
              <a:rPr lang="en-US" b="1" i="1" dirty="0" smtClean="0">
                <a:sym typeface="Wingdings"/>
              </a:rPr>
              <a:t>“entrusted”-</a:t>
            </a:r>
            <a:r>
              <a:rPr lang="en-US" b="1" dirty="0" smtClean="0">
                <a:sym typeface="Wingdings"/>
              </a:rPr>
              <a:t> the </a:t>
            </a:r>
            <a:r>
              <a:rPr lang="en-US" b="1" i="1" dirty="0" smtClean="0">
                <a:sym typeface="Wingdings"/>
              </a:rPr>
              <a:t>gospel, </a:t>
            </a:r>
            <a:r>
              <a:rPr lang="en-US" b="1" dirty="0" smtClean="0">
                <a:sym typeface="Wingdings"/>
              </a:rPr>
              <a:t>or </a:t>
            </a:r>
            <a:r>
              <a:rPr lang="en-US" b="1" i="1" dirty="0" smtClean="0">
                <a:sym typeface="Wingdings"/>
              </a:rPr>
              <a:t>seed  reproduction/fruit harvest, </a:t>
            </a:r>
            <a:r>
              <a:rPr lang="en-US" b="1" u="sng" dirty="0" smtClean="0">
                <a:solidFill>
                  <a:srgbClr val="6F9500"/>
                </a:solidFill>
                <a:sym typeface="Wingdings"/>
              </a:rPr>
              <a:t>v.19ff</a:t>
            </a:r>
            <a:r>
              <a:rPr lang="en-US" b="1" dirty="0" smtClean="0">
                <a:sym typeface="Wingdings"/>
              </a:rPr>
              <a:t>.</a:t>
            </a:r>
          </a:p>
          <a:p>
            <a:pPr lvl="1">
              <a:buFont typeface="Wingdings" charset="2"/>
              <a:buChar char="u"/>
            </a:pPr>
            <a:r>
              <a:rPr lang="en-US" b="1" dirty="0" smtClean="0">
                <a:sym typeface="Wingdings"/>
              </a:rPr>
              <a:t>For a practical application of </a:t>
            </a:r>
            <a:r>
              <a:rPr lang="en-US" b="1" u="sng" dirty="0" smtClean="0">
                <a:solidFill>
                  <a:schemeClr val="accent1">
                    <a:lumMod val="75000"/>
                  </a:schemeClr>
                </a:solidFill>
                <a:sym typeface="Wingdings"/>
              </a:rPr>
              <a:t>v.27</a:t>
            </a:r>
            <a:r>
              <a:rPr lang="en-US" b="1" dirty="0" smtClean="0">
                <a:sym typeface="Wingdings"/>
              </a:rPr>
              <a:t>, see </a:t>
            </a:r>
            <a:r>
              <a:rPr lang="en-US" b="1" u="sng" dirty="0" smtClean="0">
                <a:solidFill>
                  <a:srgbClr val="6F9500"/>
                </a:solidFill>
                <a:sym typeface="Wingdings"/>
              </a:rPr>
              <a:t>vv.35-36</a:t>
            </a:r>
            <a:r>
              <a:rPr lang="en-US" b="1" dirty="0" smtClean="0">
                <a:sym typeface="Wingdings"/>
              </a:rPr>
              <a:t>. </a:t>
            </a:r>
            <a:endParaRPr lang="en-US" b="1" dirty="0" smtClean="0">
              <a:sym typeface="Wingdings"/>
            </a:endParaRPr>
          </a:p>
        </p:txBody>
      </p:sp>
      <p:sp>
        <p:nvSpPr>
          <p:cNvPr id="4" name="TextBox 3"/>
          <p:cNvSpPr txBox="1"/>
          <p:nvPr/>
        </p:nvSpPr>
        <p:spPr>
          <a:xfrm>
            <a:off x="4669981" y="-46303"/>
            <a:ext cx="3466104" cy="646331"/>
          </a:xfrm>
          <a:prstGeom prst="rect">
            <a:avLst/>
          </a:prstGeom>
          <a:noFill/>
        </p:spPr>
        <p:txBody>
          <a:bodyPr wrap="square" rtlCol="0" anchor="ctr">
            <a:spAutoFit/>
          </a:bodyPr>
          <a:lstStyle/>
          <a:p>
            <a:pPr algn="ctr"/>
            <a:r>
              <a:rPr lang="en-US" b="1" dirty="0" smtClean="0">
                <a:solidFill>
                  <a:schemeClr val="bg1"/>
                </a:solidFill>
              </a:rPr>
              <a:t>How to Grow a Church #5</a:t>
            </a:r>
          </a:p>
          <a:p>
            <a:pPr algn="ctr"/>
            <a:r>
              <a:rPr lang="en-US" b="1" i="1" dirty="0" smtClean="0">
                <a:solidFill>
                  <a:schemeClr val="bg2"/>
                </a:solidFill>
              </a:rPr>
              <a:t>Preparing, Planting, </a:t>
            </a:r>
            <a:r>
              <a:rPr lang="en-US" b="1" dirty="0" smtClean="0">
                <a:solidFill>
                  <a:schemeClr val="bg2"/>
                </a:solidFill>
              </a:rPr>
              <a:t>&amp; </a:t>
            </a:r>
            <a:r>
              <a:rPr lang="en-US" b="1" i="1" dirty="0" smtClean="0">
                <a:solidFill>
                  <a:schemeClr val="bg2"/>
                </a:solidFill>
              </a:rPr>
              <a:t>Picking</a:t>
            </a:r>
            <a:endParaRPr lang="en-US" b="1" i="1" dirty="0">
              <a:solidFill>
                <a:schemeClr val="bg2"/>
              </a:solidFill>
            </a:endParaRPr>
          </a:p>
        </p:txBody>
      </p:sp>
    </p:spTree>
    <p:extLst>
      <p:ext uri="{BB962C8B-B14F-4D97-AF65-F5344CB8AC3E}">
        <p14:creationId xmlns:p14="http://schemas.microsoft.com/office/powerpoint/2010/main" val="29540455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25" y="945931"/>
            <a:ext cx="7472911" cy="893012"/>
          </a:xfrm>
        </p:spPr>
        <p:txBody>
          <a:bodyPr>
            <a:noAutofit/>
          </a:bodyPr>
          <a:lstStyle/>
          <a:p>
            <a:r>
              <a:rPr lang="en-US" sz="2800" b="1" dirty="0" smtClean="0">
                <a:solidFill>
                  <a:schemeClr val="accent1">
                    <a:lumMod val="75000"/>
                  </a:schemeClr>
                </a:solidFill>
              </a:rPr>
              <a:t>For a congregation to grow, its members must be actively involved in </a:t>
            </a:r>
            <a:r>
              <a:rPr lang="en-US" sz="2800" b="1" i="1" dirty="0" smtClean="0">
                <a:solidFill>
                  <a:schemeClr val="accent1">
                    <a:lumMod val="75000"/>
                  </a:schemeClr>
                </a:solidFill>
              </a:rPr>
              <a:t>bearing fruit.</a:t>
            </a:r>
            <a:endParaRPr lang="en-US" sz="2800" b="1" dirty="0">
              <a:solidFill>
                <a:schemeClr val="accent1">
                  <a:lumMod val="75000"/>
                </a:schemeClr>
              </a:solidFill>
            </a:endParaRPr>
          </a:p>
        </p:txBody>
      </p:sp>
      <p:sp>
        <p:nvSpPr>
          <p:cNvPr id="3" name="Content Placeholder 2"/>
          <p:cNvSpPr>
            <a:spLocks noGrp="1"/>
          </p:cNvSpPr>
          <p:nvPr>
            <p:ph idx="1"/>
          </p:nvPr>
        </p:nvSpPr>
        <p:spPr>
          <a:xfrm>
            <a:off x="1043492" y="2078900"/>
            <a:ext cx="7171970" cy="3940661"/>
          </a:xfrm>
        </p:spPr>
        <p:txBody>
          <a:bodyPr>
            <a:normAutofit/>
          </a:bodyPr>
          <a:lstStyle/>
          <a:p>
            <a:r>
              <a:rPr lang="en-US" b="1" dirty="0" smtClean="0"/>
              <a:t>What does it take to be </a:t>
            </a:r>
            <a:r>
              <a:rPr lang="en-US" b="1" i="1" dirty="0" smtClean="0"/>
              <a:t>productive </a:t>
            </a:r>
            <a:r>
              <a:rPr lang="en-US" b="1" dirty="0" smtClean="0"/>
              <a:t>in </a:t>
            </a:r>
            <a:r>
              <a:rPr lang="en-US" b="1" i="1" dirty="0" smtClean="0"/>
              <a:t>fruit-bearing </a:t>
            </a:r>
            <a:r>
              <a:rPr lang="en-US" b="1" dirty="0" smtClean="0"/>
              <a:t>(saving souls)?  The preliminaries:</a:t>
            </a:r>
            <a:endParaRPr lang="en-US" b="1" dirty="0" smtClean="0">
              <a:sym typeface="Wingdings"/>
            </a:endParaRPr>
          </a:p>
          <a:p>
            <a:pPr marL="822960" lvl="1" indent="-457200">
              <a:buSzPct val="100000"/>
              <a:buFont typeface="+mj-lt"/>
              <a:buAutoNum type="arabicParenR"/>
            </a:pPr>
            <a:r>
              <a:rPr lang="en-US" b="1" dirty="0" smtClean="0">
                <a:sym typeface="Wingdings"/>
              </a:rPr>
              <a:t>Obviously, have an active, growing faith yourself (not </a:t>
            </a:r>
            <a:r>
              <a:rPr lang="en-US" b="1" i="1" dirty="0" smtClean="0">
                <a:sym typeface="Wingdings"/>
              </a:rPr>
              <a:t>dead </a:t>
            </a:r>
            <a:r>
              <a:rPr lang="en-US" b="1" dirty="0" smtClean="0">
                <a:sym typeface="Wingdings"/>
              </a:rPr>
              <a:t>or </a:t>
            </a:r>
            <a:r>
              <a:rPr lang="en-US" b="1" i="1" dirty="0" smtClean="0">
                <a:sym typeface="Wingdings"/>
              </a:rPr>
              <a:t>non-growing</a:t>
            </a:r>
            <a:r>
              <a:rPr lang="en-US" b="1" dirty="0" smtClean="0">
                <a:sym typeface="Wingdings"/>
              </a:rPr>
              <a:t>), </a:t>
            </a:r>
            <a:r>
              <a:rPr lang="en-US" b="1" u="sng" dirty="0" smtClean="0">
                <a:solidFill>
                  <a:srgbClr val="6F9500"/>
                </a:solidFill>
                <a:sym typeface="Wingdings"/>
              </a:rPr>
              <a:t>2Pet.1:5ff</a:t>
            </a:r>
            <a:r>
              <a:rPr lang="en-US" b="1" dirty="0" smtClean="0">
                <a:sym typeface="Wingdings"/>
              </a:rPr>
              <a:t>;</a:t>
            </a:r>
          </a:p>
          <a:p>
            <a:pPr marL="822960" lvl="1" indent="-457200">
              <a:buSzPct val="100000"/>
              <a:buFont typeface="+mj-lt"/>
              <a:buAutoNum type="arabicParenR"/>
            </a:pPr>
            <a:r>
              <a:rPr lang="en-US" b="1" dirty="0" smtClean="0">
                <a:sym typeface="Wingdings"/>
              </a:rPr>
              <a:t>A heart of compassion for the lost/straying, </a:t>
            </a:r>
            <a:r>
              <a:rPr lang="en-US" b="1" u="sng" dirty="0" smtClean="0">
                <a:solidFill>
                  <a:srgbClr val="6F9500"/>
                </a:solidFill>
                <a:sym typeface="Wingdings"/>
              </a:rPr>
              <a:t>Matt.9:10-13, 35-36</a:t>
            </a:r>
            <a:r>
              <a:rPr lang="en-US" b="1" dirty="0">
                <a:sym typeface="Wingdings"/>
              </a:rPr>
              <a:t> </a:t>
            </a:r>
            <a:r>
              <a:rPr lang="en-US" b="1" dirty="0" smtClean="0">
                <a:sym typeface="Wingdings"/>
              </a:rPr>
              <a:t>(see also </a:t>
            </a:r>
            <a:r>
              <a:rPr lang="en-US" b="1" u="sng" dirty="0" smtClean="0">
                <a:solidFill>
                  <a:schemeClr val="accent1">
                    <a:lumMod val="75000"/>
                  </a:schemeClr>
                </a:solidFill>
                <a:sym typeface="Wingdings"/>
              </a:rPr>
              <a:t>Mark 6:34</a:t>
            </a:r>
            <a:r>
              <a:rPr lang="en-US" b="1" dirty="0" smtClean="0">
                <a:sym typeface="Wingdings"/>
              </a:rPr>
              <a:t>)</a:t>
            </a:r>
          </a:p>
          <a:p>
            <a:pPr marL="822960" lvl="1" indent="-457200">
              <a:buSzPct val="100000"/>
              <a:buFont typeface="+mj-lt"/>
              <a:buAutoNum type="arabicParenR"/>
            </a:pPr>
            <a:r>
              <a:rPr lang="en-US" b="1" dirty="0" smtClean="0">
                <a:sym typeface="Wingdings"/>
              </a:rPr>
              <a:t>A willingness to work, </a:t>
            </a:r>
            <a:r>
              <a:rPr lang="en-US" b="1" u="sng" dirty="0" smtClean="0">
                <a:solidFill>
                  <a:srgbClr val="6F9500"/>
                </a:solidFill>
                <a:sym typeface="Wingdings"/>
              </a:rPr>
              <a:t>2Tim.2:1-</a:t>
            </a:r>
            <a:r>
              <a:rPr lang="en-US" b="1" u="sng" dirty="0" smtClean="0">
                <a:solidFill>
                  <a:schemeClr val="accent1">
                    <a:lumMod val="75000"/>
                  </a:schemeClr>
                </a:solidFill>
                <a:sym typeface="Wingdings"/>
              </a:rPr>
              <a:t>6</a:t>
            </a:r>
            <a:r>
              <a:rPr lang="en-US" b="1" dirty="0" smtClean="0">
                <a:sym typeface="Wingdings"/>
              </a:rPr>
              <a:t>;</a:t>
            </a:r>
          </a:p>
          <a:p>
            <a:pPr marL="822960" lvl="1" indent="-457200">
              <a:buSzPct val="100000"/>
              <a:buFont typeface="+mj-lt"/>
              <a:buAutoNum type="arabicParenR"/>
            </a:pPr>
            <a:r>
              <a:rPr lang="en-US" b="1" dirty="0" smtClean="0">
                <a:sym typeface="Wingdings"/>
              </a:rPr>
              <a:t>Patience, </a:t>
            </a:r>
            <a:r>
              <a:rPr lang="en-US" b="1" u="sng" dirty="0" smtClean="0">
                <a:solidFill>
                  <a:srgbClr val="6F9500"/>
                </a:solidFill>
                <a:sym typeface="Wingdings"/>
              </a:rPr>
              <a:t>Jas.5:7</a:t>
            </a:r>
            <a:r>
              <a:rPr lang="en-US" b="1" dirty="0" smtClean="0">
                <a:sym typeface="Wingdings"/>
              </a:rPr>
              <a:t>; </a:t>
            </a:r>
            <a:r>
              <a:rPr lang="en-US" b="1" u="sng" dirty="0" smtClean="0">
                <a:solidFill>
                  <a:srgbClr val="6F9500"/>
                </a:solidFill>
                <a:sym typeface="Wingdings"/>
              </a:rPr>
              <a:t>Gal.6:9</a:t>
            </a:r>
            <a:r>
              <a:rPr lang="en-US" b="1" dirty="0" smtClean="0">
                <a:sym typeface="Wingdings"/>
              </a:rPr>
              <a:t>; and</a:t>
            </a:r>
          </a:p>
          <a:p>
            <a:pPr marL="822960" lvl="1" indent="-457200">
              <a:buSzPct val="100000"/>
              <a:buFont typeface="+mj-lt"/>
              <a:buAutoNum type="arabicParenR"/>
            </a:pPr>
            <a:r>
              <a:rPr lang="en-US" b="1" dirty="0" smtClean="0">
                <a:sym typeface="Wingdings"/>
              </a:rPr>
              <a:t>An understanding that it </a:t>
            </a:r>
            <a:r>
              <a:rPr lang="en-US" b="1" u="sng" dirty="0" smtClean="0">
                <a:sym typeface="Wingdings"/>
              </a:rPr>
              <a:t>is</a:t>
            </a:r>
            <a:r>
              <a:rPr lang="en-US" b="1" dirty="0" smtClean="0">
                <a:sym typeface="Wingdings"/>
              </a:rPr>
              <a:t> “my” responsibility, </a:t>
            </a:r>
            <a:r>
              <a:rPr lang="en-US" b="1" u="sng" dirty="0" smtClean="0">
                <a:solidFill>
                  <a:srgbClr val="6F9500"/>
                </a:solidFill>
                <a:sym typeface="Wingdings"/>
              </a:rPr>
              <a:t>Matt.25:26</a:t>
            </a:r>
            <a:r>
              <a:rPr lang="en-US" b="1" dirty="0" smtClean="0">
                <a:sym typeface="Wingdings"/>
              </a:rPr>
              <a:t>; </a:t>
            </a:r>
            <a:r>
              <a:rPr lang="en-US" b="1" u="sng" dirty="0" smtClean="0">
                <a:solidFill>
                  <a:srgbClr val="6F9500"/>
                </a:solidFill>
                <a:sym typeface="Wingdings"/>
              </a:rPr>
              <a:t>John 15:8</a:t>
            </a:r>
            <a:r>
              <a:rPr lang="en-US" b="1" dirty="0" smtClean="0">
                <a:sym typeface="Wingdings"/>
              </a:rPr>
              <a:t>.</a:t>
            </a:r>
          </a:p>
        </p:txBody>
      </p:sp>
      <p:sp>
        <p:nvSpPr>
          <p:cNvPr id="4" name="TextBox 3"/>
          <p:cNvSpPr txBox="1"/>
          <p:nvPr/>
        </p:nvSpPr>
        <p:spPr>
          <a:xfrm>
            <a:off x="4669981" y="-46303"/>
            <a:ext cx="3466104" cy="646331"/>
          </a:xfrm>
          <a:prstGeom prst="rect">
            <a:avLst/>
          </a:prstGeom>
          <a:noFill/>
        </p:spPr>
        <p:txBody>
          <a:bodyPr wrap="square" rtlCol="0" anchor="ctr">
            <a:spAutoFit/>
          </a:bodyPr>
          <a:lstStyle/>
          <a:p>
            <a:pPr algn="ctr"/>
            <a:r>
              <a:rPr lang="en-US" b="1" dirty="0" smtClean="0">
                <a:solidFill>
                  <a:schemeClr val="bg1"/>
                </a:solidFill>
              </a:rPr>
              <a:t>How to Grow a Church #5</a:t>
            </a:r>
          </a:p>
          <a:p>
            <a:pPr algn="ctr"/>
            <a:r>
              <a:rPr lang="en-US" b="1" i="1" dirty="0" smtClean="0">
                <a:solidFill>
                  <a:schemeClr val="bg2"/>
                </a:solidFill>
              </a:rPr>
              <a:t>Preparing, Planting, </a:t>
            </a:r>
            <a:r>
              <a:rPr lang="en-US" b="1" dirty="0" smtClean="0">
                <a:solidFill>
                  <a:schemeClr val="bg2"/>
                </a:solidFill>
              </a:rPr>
              <a:t>&amp; </a:t>
            </a:r>
            <a:r>
              <a:rPr lang="en-US" b="1" i="1" dirty="0" smtClean="0">
                <a:solidFill>
                  <a:schemeClr val="bg2"/>
                </a:solidFill>
              </a:rPr>
              <a:t>Picking</a:t>
            </a:r>
            <a:endParaRPr lang="en-US" b="1" i="1" dirty="0">
              <a:solidFill>
                <a:schemeClr val="bg2"/>
              </a:solidFill>
            </a:endParaRPr>
          </a:p>
        </p:txBody>
      </p:sp>
    </p:spTree>
    <p:extLst>
      <p:ext uri="{BB962C8B-B14F-4D97-AF65-F5344CB8AC3E}">
        <p14:creationId xmlns:p14="http://schemas.microsoft.com/office/powerpoint/2010/main" val="41402600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25" y="945931"/>
            <a:ext cx="7472911" cy="893012"/>
          </a:xfrm>
        </p:spPr>
        <p:txBody>
          <a:bodyPr>
            <a:noAutofit/>
          </a:bodyPr>
          <a:lstStyle/>
          <a:p>
            <a:r>
              <a:rPr lang="en-US" sz="2800" b="1" dirty="0" smtClean="0">
                <a:solidFill>
                  <a:schemeClr val="accent1">
                    <a:lumMod val="75000"/>
                  </a:schemeClr>
                </a:solidFill>
              </a:rPr>
              <a:t>For a congregation to grow, its members must be actively involved in </a:t>
            </a:r>
            <a:r>
              <a:rPr lang="en-US" sz="2800" b="1" i="1" dirty="0" smtClean="0">
                <a:solidFill>
                  <a:schemeClr val="accent1">
                    <a:lumMod val="75000"/>
                  </a:schemeClr>
                </a:solidFill>
              </a:rPr>
              <a:t>bearing fruit.</a:t>
            </a:r>
            <a:endParaRPr lang="en-US" sz="2800" b="1" dirty="0">
              <a:solidFill>
                <a:schemeClr val="accent1">
                  <a:lumMod val="75000"/>
                </a:schemeClr>
              </a:solidFill>
            </a:endParaRPr>
          </a:p>
        </p:txBody>
      </p:sp>
      <p:sp>
        <p:nvSpPr>
          <p:cNvPr id="3" name="Content Placeholder 2"/>
          <p:cNvSpPr>
            <a:spLocks noGrp="1"/>
          </p:cNvSpPr>
          <p:nvPr>
            <p:ph idx="1"/>
          </p:nvPr>
        </p:nvSpPr>
        <p:spPr>
          <a:xfrm>
            <a:off x="1043493" y="2078901"/>
            <a:ext cx="7551319" cy="4010235"/>
          </a:xfrm>
        </p:spPr>
        <p:txBody>
          <a:bodyPr>
            <a:normAutofit lnSpcReduction="10000"/>
          </a:bodyPr>
          <a:lstStyle/>
          <a:p>
            <a:r>
              <a:rPr lang="en-US" b="1" dirty="0" smtClean="0"/>
              <a:t>What does it take to be </a:t>
            </a:r>
            <a:r>
              <a:rPr lang="en-US" b="1" i="1" dirty="0" smtClean="0"/>
              <a:t>productive </a:t>
            </a:r>
            <a:r>
              <a:rPr lang="en-US" b="1" dirty="0" smtClean="0"/>
              <a:t>in </a:t>
            </a:r>
            <a:r>
              <a:rPr lang="en-US" b="1" i="1" dirty="0" smtClean="0"/>
              <a:t>fruit-bearing </a:t>
            </a:r>
            <a:r>
              <a:rPr lang="en-US" b="1" dirty="0" smtClean="0"/>
              <a:t>(saving souls)?  It takes </a:t>
            </a:r>
            <a:r>
              <a:rPr lang="en-US" b="1" i="1" u="sng" dirty="0" smtClean="0">
                <a:solidFill>
                  <a:srgbClr val="6F9500"/>
                </a:solidFill>
              </a:rPr>
              <a:t>Soil Preparation</a:t>
            </a:r>
            <a:r>
              <a:rPr lang="en-US" b="1" i="1" dirty="0" smtClean="0">
                <a:solidFill>
                  <a:srgbClr val="6F9500"/>
                </a:solidFill>
              </a:rPr>
              <a:t>:  </a:t>
            </a:r>
            <a:r>
              <a:rPr lang="en-US" b="1" dirty="0" smtClean="0">
                <a:solidFill>
                  <a:srgbClr val="6F9500"/>
                </a:solidFill>
              </a:rPr>
              <a:t>(</a:t>
            </a:r>
            <a:r>
              <a:rPr lang="en-US" b="1" u="sng" dirty="0" smtClean="0">
                <a:solidFill>
                  <a:srgbClr val="6F9500"/>
                </a:solidFill>
              </a:rPr>
              <a:t>Matt.13</a:t>
            </a:r>
            <a:r>
              <a:rPr lang="en-US" b="1" dirty="0" smtClean="0">
                <a:solidFill>
                  <a:srgbClr val="6F9500"/>
                </a:solidFill>
              </a:rPr>
              <a:t>)</a:t>
            </a:r>
            <a:endParaRPr lang="en-US" b="1" dirty="0" smtClean="0">
              <a:solidFill>
                <a:srgbClr val="6F9500"/>
              </a:solidFill>
              <a:sym typeface="Wingdings"/>
            </a:endParaRPr>
          </a:p>
          <a:p>
            <a:pPr marL="822960" lvl="1" indent="-457200">
              <a:buSzPct val="100000"/>
              <a:buFont typeface="+mj-lt"/>
              <a:buAutoNum type="arabicParenR"/>
            </a:pPr>
            <a:r>
              <a:rPr lang="en-US" b="1" dirty="0" smtClean="0">
                <a:sym typeface="Wingdings"/>
              </a:rPr>
              <a:t>What if the soil </a:t>
            </a:r>
            <a:r>
              <a:rPr lang="en-US" b="1" i="1" dirty="0" smtClean="0">
                <a:solidFill>
                  <a:schemeClr val="accent5"/>
                </a:solidFill>
                <a:sym typeface="Wingdings"/>
              </a:rPr>
              <a:t>beside the road</a:t>
            </a:r>
            <a:r>
              <a:rPr lang="en-US" b="1" dirty="0" smtClean="0">
                <a:solidFill>
                  <a:schemeClr val="accent5"/>
                </a:solidFill>
                <a:sym typeface="Wingdings"/>
              </a:rPr>
              <a:t> </a:t>
            </a:r>
            <a:r>
              <a:rPr lang="en-US" b="1" dirty="0" smtClean="0">
                <a:sym typeface="Wingdings"/>
              </a:rPr>
              <a:t>had been first tilled to soften it up so the seed could be </a:t>
            </a:r>
            <a:r>
              <a:rPr lang="en-US" b="1" i="1" dirty="0" smtClean="0">
                <a:sym typeface="Wingdings"/>
              </a:rPr>
              <a:t>implanted?  </a:t>
            </a:r>
            <a:r>
              <a:rPr lang="en-US" b="1" u="sng" dirty="0" smtClean="0">
                <a:solidFill>
                  <a:srgbClr val="6F9500"/>
                </a:solidFill>
                <a:sym typeface="Wingdings"/>
              </a:rPr>
              <a:t>v.19</a:t>
            </a:r>
            <a:r>
              <a:rPr lang="en-US" b="1" dirty="0" smtClean="0">
                <a:solidFill>
                  <a:srgbClr val="6F9500"/>
                </a:solidFill>
                <a:sym typeface="Wingdings"/>
              </a:rPr>
              <a:t> &gt; </a:t>
            </a:r>
            <a:r>
              <a:rPr lang="en-US" b="1" u="sng" dirty="0" smtClean="0">
                <a:solidFill>
                  <a:srgbClr val="6F9500"/>
                </a:solidFill>
                <a:sym typeface="Wingdings"/>
              </a:rPr>
              <a:t>Jas.1:21,18</a:t>
            </a:r>
            <a:endParaRPr lang="en-US" b="1" dirty="0" smtClean="0">
              <a:solidFill>
                <a:srgbClr val="6F9500"/>
              </a:solidFill>
              <a:sym typeface="Wingdings"/>
            </a:endParaRPr>
          </a:p>
          <a:p>
            <a:pPr marL="822960" lvl="1" indent="-457200">
              <a:buSzPct val="100000"/>
              <a:buFont typeface="+mj-lt"/>
              <a:buAutoNum type="arabicParenR"/>
            </a:pPr>
            <a:r>
              <a:rPr lang="en-US" b="1" dirty="0" smtClean="0">
                <a:sym typeface="Wingdings"/>
              </a:rPr>
              <a:t>What if the </a:t>
            </a:r>
            <a:r>
              <a:rPr lang="en-US" b="1" i="1" dirty="0" smtClean="0">
                <a:solidFill>
                  <a:srgbClr val="956B43"/>
                </a:solidFill>
                <a:sym typeface="Wingdings"/>
              </a:rPr>
              <a:t>rocky</a:t>
            </a:r>
            <a:r>
              <a:rPr lang="en-US" b="1" i="1" dirty="0" smtClean="0">
                <a:sym typeface="Wingdings"/>
              </a:rPr>
              <a:t> </a:t>
            </a:r>
            <a:r>
              <a:rPr lang="en-US" b="1" dirty="0" smtClean="0">
                <a:sym typeface="Wingdings"/>
              </a:rPr>
              <a:t>soil had its rocks removed to deepen its understanding? </a:t>
            </a:r>
            <a:r>
              <a:rPr lang="en-US" b="1" dirty="0">
                <a:sym typeface="Wingdings"/>
              </a:rPr>
              <a:t> </a:t>
            </a:r>
            <a:r>
              <a:rPr lang="en-US" b="1" u="sng" dirty="0" smtClean="0">
                <a:solidFill>
                  <a:srgbClr val="6F9500"/>
                </a:solidFill>
                <a:sym typeface="Wingdings"/>
              </a:rPr>
              <a:t>vv.20-21</a:t>
            </a:r>
            <a:r>
              <a:rPr lang="en-US" b="1" dirty="0" smtClean="0">
                <a:solidFill>
                  <a:srgbClr val="6F9500"/>
                </a:solidFill>
                <a:sym typeface="Wingdings"/>
              </a:rPr>
              <a:t> &gt; </a:t>
            </a:r>
            <a:r>
              <a:rPr lang="en-US" b="1" u="sng" dirty="0" smtClean="0">
                <a:solidFill>
                  <a:srgbClr val="6F9500"/>
                </a:solidFill>
                <a:sym typeface="Wingdings"/>
              </a:rPr>
              <a:t>Acts 2:36-37</a:t>
            </a:r>
            <a:endParaRPr lang="en-US" b="1" dirty="0" smtClean="0">
              <a:solidFill>
                <a:srgbClr val="6F9500"/>
              </a:solidFill>
              <a:sym typeface="Wingdings"/>
            </a:endParaRPr>
          </a:p>
          <a:p>
            <a:pPr marL="822960" lvl="1" indent="-457200">
              <a:buSzPct val="100000"/>
              <a:buFont typeface="+mj-lt"/>
              <a:buAutoNum type="arabicParenR"/>
            </a:pPr>
            <a:r>
              <a:rPr lang="en-US" b="1" dirty="0" smtClean="0">
                <a:sym typeface="Wingdings"/>
              </a:rPr>
              <a:t>What if the </a:t>
            </a:r>
            <a:r>
              <a:rPr lang="en-US" b="1" i="1" dirty="0" smtClean="0">
                <a:solidFill>
                  <a:srgbClr val="956B43"/>
                </a:solidFill>
                <a:sym typeface="Wingdings"/>
              </a:rPr>
              <a:t>thorns</a:t>
            </a:r>
            <a:r>
              <a:rPr lang="en-US" b="1" i="1" dirty="0" smtClean="0">
                <a:sym typeface="Wingdings"/>
              </a:rPr>
              <a:t> </a:t>
            </a:r>
            <a:r>
              <a:rPr lang="en-US" b="1" dirty="0" smtClean="0">
                <a:sym typeface="Wingdings"/>
              </a:rPr>
              <a:t>could be first removed from the soil so that the seed could grow to maturity and reproduce itself? </a:t>
            </a:r>
            <a:r>
              <a:rPr lang="en-US" b="1" u="sng" dirty="0">
                <a:solidFill>
                  <a:srgbClr val="6F9500"/>
                </a:solidFill>
                <a:sym typeface="Wingdings"/>
              </a:rPr>
              <a:t>v</a:t>
            </a:r>
            <a:r>
              <a:rPr lang="en-US" b="1" u="sng" dirty="0" smtClean="0">
                <a:solidFill>
                  <a:srgbClr val="6F9500"/>
                </a:solidFill>
                <a:sym typeface="Wingdings"/>
              </a:rPr>
              <a:t>.22</a:t>
            </a:r>
            <a:r>
              <a:rPr lang="en-US" b="1" dirty="0" smtClean="0">
                <a:solidFill>
                  <a:srgbClr val="6F9500"/>
                </a:solidFill>
                <a:sym typeface="Wingdings"/>
              </a:rPr>
              <a:t>  &gt; </a:t>
            </a:r>
            <a:r>
              <a:rPr lang="en-US" b="1" u="sng" dirty="0" smtClean="0">
                <a:solidFill>
                  <a:srgbClr val="6F9500"/>
                </a:solidFill>
                <a:sym typeface="Wingdings"/>
              </a:rPr>
              <a:t>19:21-22</a:t>
            </a:r>
            <a:endParaRPr lang="en-US" b="1" dirty="0" smtClean="0">
              <a:solidFill>
                <a:srgbClr val="6F9500"/>
              </a:solidFill>
              <a:sym typeface="Wingdings"/>
            </a:endParaRPr>
          </a:p>
        </p:txBody>
      </p:sp>
      <p:sp>
        <p:nvSpPr>
          <p:cNvPr id="4" name="TextBox 3"/>
          <p:cNvSpPr txBox="1"/>
          <p:nvPr/>
        </p:nvSpPr>
        <p:spPr>
          <a:xfrm>
            <a:off x="4669981" y="-46303"/>
            <a:ext cx="3466104" cy="646331"/>
          </a:xfrm>
          <a:prstGeom prst="rect">
            <a:avLst/>
          </a:prstGeom>
          <a:noFill/>
        </p:spPr>
        <p:txBody>
          <a:bodyPr wrap="square" rtlCol="0" anchor="ctr">
            <a:spAutoFit/>
          </a:bodyPr>
          <a:lstStyle/>
          <a:p>
            <a:pPr algn="ctr"/>
            <a:r>
              <a:rPr lang="en-US" b="1" dirty="0" smtClean="0">
                <a:solidFill>
                  <a:schemeClr val="bg1"/>
                </a:solidFill>
              </a:rPr>
              <a:t>How to Grow a Church #5</a:t>
            </a:r>
          </a:p>
          <a:p>
            <a:pPr algn="ctr"/>
            <a:r>
              <a:rPr lang="en-US" b="1" i="1" dirty="0" smtClean="0">
                <a:solidFill>
                  <a:schemeClr val="bg2"/>
                </a:solidFill>
              </a:rPr>
              <a:t>Preparing, Planting, </a:t>
            </a:r>
            <a:r>
              <a:rPr lang="en-US" b="1" dirty="0" smtClean="0">
                <a:solidFill>
                  <a:schemeClr val="bg2"/>
                </a:solidFill>
              </a:rPr>
              <a:t>&amp; </a:t>
            </a:r>
            <a:r>
              <a:rPr lang="en-US" b="1" i="1" dirty="0" smtClean="0">
                <a:solidFill>
                  <a:schemeClr val="bg2"/>
                </a:solidFill>
              </a:rPr>
              <a:t>Picking</a:t>
            </a:r>
            <a:endParaRPr lang="en-US" b="1" i="1" dirty="0">
              <a:solidFill>
                <a:schemeClr val="bg2"/>
              </a:solidFill>
            </a:endParaRPr>
          </a:p>
        </p:txBody>
      </p:sp>
    </p:spTree>
    <p:extLst>
      <p:ext uri="{BB962C8B-B14F-4D97-AF65-F5344CB8AC3E}">
        <p14:creationId xmlns:p14="http://schemas.microsoft.com/office/powerpoint/2010/main" val="8360786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25" y="945931"/>
            <a:ext cx="7472911" cy="893012"/>
          </a:xfrm>
        </p:spPr>
        <p:txBody>
          <a:bodyPr>
            <a:noAutofit/>
          </a:bodyPr>
          <a:lstStyle/>
          <a:p>
            <a:r>
              <a:rPr lang="en-US" sz="2800" b="1" dirty="0" smtClean="0">
                <a:solidFill>
                  <a:schemeClr val="accent1">
                    <a:lumMod val="75000"/>
                  </a:schemeClr>
                </a:solidFill>
              </a:rPr>
              <a:t>For a congregation to grow, its members must be actively involved in </a:t>
            </a:r>
            <a:r>
              <a:rPr lang="en-US" sz="2800" b="1" i="1" dirty="0" smtClean="0">
                <a:solidFill>
                  <a:schemeClr val="accent1">
                    <a:lumMod val="75000"/>
                  </a:schemeClr>
                </a:solidFill>
              </a:rPr>
              <a:t>bearing fruit.</a:t>
            </a:r>
            <a:endParaRPr lang="en-US" sz="2800" b="1" dirty="0">
              <a:solidFill>
                <a:schemeClr val="accent1">
                  <a:lumMod val="75000"/>
                </a:schemeClr>
              </a:solidFill>
            </a:endParaRPr>
          </a:p>
        </p:txBody>
      </p:sp>
      <p:sp>
        <p:nvSpPr>
          <p:cNvPr id="3" name="Content Placeholder 2"/>
          <p:cNvSpPr>
            <a:spLocks noGrp="1"/>
          </p:cNvSpPr>
          <p:nvPr>
            <p:ph idx="1"/>
          </p:nvPr>
        </p:nvSpPr>
        <p:spPr>
          <a:xfrm>
            <a:off x="1043492" y="2078900"/>
            <a:ext cx="7171970" cy="3940661"/>
          </a:xfrm>
        </p:spPr>
        <p:txBody>
          <a:bodyPr>
            <a:normAutofit fontScale="92500" lnSpcReduction="20000"/>
          </a:bodyPr>
          <a:lstStyle/>
          <a:p>
            <a:r>
              <a:rPr lang="en-US" sz="2600" b="1" i="1" u="sng" dirty="0" smtClean="0">
                <a:solidFill>
                  <a:srgbClr val="6F9500"/>
                </a:solidFill>
              </a:rPr>
              <a:t>Soil Preparation</a:t>
            </a:r>
            <a:r>
              <a:rPr lang="en-US" sz="2600" b="1" i="1" dirty="0" smtClean="0">
                <a:solidFill>
                  <a:srgbClr val="6F9500"/>
                </a:solidFill>
              </a:rPr>
              <a:t>- Ways to till:</a:t>
            </a:r>
            <a:endParaRPr lang="en-US" sz="2600" b="1" dirty="0" smtClean="0">
              <a:solidFill>
                <a:srgbClr val="6F9500"/>
              </a:solidFill>
              <a:sym typeface="Wingdings"/>
            </a:endParaRPr>
          </a:p>
          <a:p>
            <a:pPr marL="822960" lvl="1" indent="-457200">
              <a:buSzPct val="100000"/>
              <a:buFont typeface="+mj-lt"/>
              <a:buAutoNum type="arabicParenR"/>
            </a:pPr>
            <a:r>
              <a:rPr lang="en-US" sz="2300" b="1" dirty="0" smtClean="0">
                <a:sym typeface="Wingdings"/>
              </a:rPr>
              <a:t>Make it a habit to speak </a:t>
            </a:r>
            <a:r>
              <a:rPr lang="en-US" sz="2300" b="1" i="1" dirty="0" smtClean="0">
                <a:sym typeface="Wingdings"/>
              </a:rPr>
              <a:t>of </a:t>
            </a:r>
            <a:r>
              <a:rPr lang="en-US" sz="2300" b="1" dirty="0" smtClean="0">
                <a:sym typeface="Wingdings"/>
              </a:rPr>
              <a:t>God, the Bible, your faith, and your congregation; make these things a part of your everyday conversations. Don’t be a “closet-Christian”- let </a:t>
            </a:r>
            <a:r>
              <a:rPr lang="en-US" sz="2300" b="1" i="1" dirty="0" smtClean="0">
                <a:sym typeface="Wingdings"/>
              </a:rPr>
              <a:t>your light shine</a:t>
            </a:r>
            <a:r>
              <a:rPr lang="en-US" sz="2300" b="1" i="1" dirty="0" smtClean="0">
                <a:solidFill>
                  <a:srgbClr val="6F9500"/>
                </a:solidFill>
                <a:sym typeface="Wingdings"/>
              </a:rPr>
              <a:t>, </a:t>
            </a:r>
            <a:r>
              <a:rPr lang="en-US" sz="2300" b="1" u="sng" dirty="0" smtClean="0">
                <a:solidFill>
                  <a:srgbClr val="6F9500"/>
                </a:solidFill>
                <a:sym typeface="Wingdings"/>
              </a:rPr>
              <a:t>Matt.5:14-16</a:t>
            </a:r>
            <a:r>
              <a:rPr lang="en-US" sz="2300" b="1" dirty="0" smtClean="0">
                <a:sym typeface="Wingdings"/>
              </a:rPr>
              <a:t>; </a:t>
            </a:r>
            <a:r>
              <a:rPr lang="en-US" sz="2300" b="1" u="sng" dirty="0" smtClean="0">
                <a:solidFill>
                  <a:srgbClr val="6F9500"/>
                </a:solidFill>
                <a:sym typeface="Wingdings"/>
              </a:rPr>
              <a:t>Acts 16:25</a:t>
            </a:r>
            <a:r>
              <a:rPr lang="en-US" sz="2300" b="1" dirty="0" smtClean="0">
                <a:sym typeface="Wingdings"/>
              </a:rPr>
              <a:t>.</a:t>
            </a:r>
            <a:endParaRPr lang="en-US" sz="2300" b="1" dirty="0" smtClean="0">
              <a:solidFill>
                <a:srgbClr val="6F9500"/>
              </a:solidFill>
              <a:sym typeface="Wingdings"/>
            </a:endParaRPr>
          </a:p>
          <a:p>
            <a:pPr marL="822960" lvl="1" indent="-457200">
              <a:buSzPct val="100000"/>
              <a:buFont typeface="+mj-lt"/>
              <a:buAutoNum type="arabicParenR"/>
            </a:pPr>
            <a:r>
              <a:rPr lang="en-US" sz="2300" b="1" dirty="0" smtClean="0">
                <a:sym typeface="Wingdings"/>
              </a:rPr>
              <a:t>Others might be willing to ask bible-related questions of you if they knew you had an interest in spiritual things, and were actively involved with “your” church, </a:t>
            </a:r>
            <a:r>
              <a:rPr lang="en-US" sz="2300" b="1" u="sng" dirty="0" smtClean="0">
                <a:solidFill>
                  <a:srgbClr val="6F9500"/>
                </a:solidFill>
                <a:sym typeface="Wingdings"/>
              </a:rPr>
              <a:t>cf. Acts 9:2</a:t>
            </a:r>
            <a:r>
              <a:rPr lang="en-US" sz="2300" b="1" dirty="0" smtClean="0">
                <a:sym typeface="Wingdings"/>
              </a:rPr>
              <a:t>; </a:t>
            </a:r>
            <a:r>
              <a:rPr lang="en-US" sz="2300" b="1" u="sng" dirty="0" smtClean="0">
                <a:solidFill>
                  <a:srgbClr val="6F9500"/>
                </a:solidFill>
                <a:sym typeface="Wingdings"/>
              </a:rPr>
              <a:t>18:2</a:t>
            </a:r>
            <a:r>
              <a:rPr lang="en-US" sz="2300" b="1" dirty="0" smtClean="0">
                <a:sym typeface="Wingdings"/>
              </a:rPr>
              <a:t>; </a:t>
            </a:r>
            <a:r>
              <a:rPr lang="en-US" sz="2300" b="1" u="sng" dirty="0" smtClean="0">
                <a:solidFill>
                  <a:srgbClr val="6F9500"/>
                </a:solidFill>
                <a:sym typeface="Wingdings"/>
              </a:rPr>
              <a:t>19:1</a:t>
            </a:r>
            <a:r>
              <a:rPr lang="en-US" sz="2300" b="1" dirty="0" smtClean="0">
                <a:sym typeface="Wingdings"/>
              </a:rPr>
              <a:t>; </a:t>
            </a:r>
            <a:r>
              <a:rPr lang="en-US" sz="2300" b="1" u="sng" dirty="0" smtClean="0">
                <a:solidFill>
                  <a:srgbClr val="6F9500"/>
                </a:solidFill>
                <a:sym typeface="Wingdings"/>
              </a:rPr>
              <a:t>28:14</a:t>
            </a:r>
            <a:r>
              <a:rPr lang="en-US" sz="2300" b="1" dirty="0" smtClean="0">
                <a:sym typeface="Wingdings"/>
              </a:rPr>
              <a:t>.</a:t>
            </a:r>
            <a:endParaRPr lang="en-US" sz="2300" b="1" dirty="0" smtClean="0">
              <a:solidFill>
                <a:srgbClr val="6F9500"/>
              </a:solidFill>
              <a:sym typeface="Wingdings"/>
            </a:endParaRPr>
          </a:p>
          <a:p>
            <a:pPr marL="822960" lvl="1" indent="-457200">
              <a:buSzPct val="100000"/>
              <a:buFont typeface="+mj-lt"/>
              <a:buAutoNum type="arabicParenR"/>
            </a:pPr>
            <a:r>
              <a:rPr lang="en-US" sz="2300" b="1" dirty="0" smtClean="0">
                <a:sym typeface="Wingdings"/>
              </a:rPr>
              <a:t>Watch people’s attitudes and actions for opportunities, and then use them, </a:t>
            </a:r>
            <a:r>
              <a:rPr lang="en-US" sz="2300" b="1" u="sng" dirty="0" smtClean="0">
                <a:solidFill>
                  <a:srgbClr val="6F9500"/>
                </a:solidFill>
                <a:sym typeface="Wingdings"/>
              </a:rPr>
              <a:t>Acts 8:28ff</a:t>
            </a:r>
            <a:r>
              <a:rPr lang="en-US" sz="2300" b="1" dirty="0" smtClean="0">
                <a:solidFill>
                  <a:srgbClr val="6F9500"/>
                </a:solidFill>
                <a:sym typeface="Wingdings"/>
              </a:rPr>
              <a:t>; </a:t>
            </a:r>
            <a:r>
              <a:rPr lang="en-US" sz="2300" b="1" u="sng" dirty="0" smtClean="0">
                <a:solidFill>
                  <a:srgbClr val="6F9500"/>
                </a:solidFill>
                <a:sym typeface="Wingdings"/>
              </a:rPr>
              <a:t>16:13ff</a:t>
            </a:r>
            <a:r>
              <a:rPr lang="en-US" sz="2300" b="1" dirty="0" smtClean="0">
                <a:solidFill>
                  <a:srgbClr val="6F9500"/>
                </a:solidFill>
                <a:sym typeface="Wingdings"/>
              </a:rPr>
              <a:t>, </a:t>
            </a:r>
            <a:r>
              <a:rPr lang="en-US" sz="2300" b="1" u="sng" dirty="0" smtClean="0">
                <a:solidFill>
                  <a:srgbClr val="6F9500"/>
                </a:solidFill>
                <a:sym typeface="Wingdings"/>
              </a:rPr>
              <a:t>16:27ff</a:t>
            </a:r>
            <a:r>
              <a:rPr lang="en-US" sz="2300" b="1" dirty="0" smtClean="0">
                <a:solidFill>
                  <a:srgbClr val="6F9500"/>
                </a:solidFill>
                <a:sym typeface="Wingdings"/>
              </a:rPr>
              <a:t>; </a:t>
            </a:r>
            <a:r>
              <a:rPr lang="en-US" sz="2300" b="1" u="sng" dirty="0" smtClean="0">
                <a:solidFill>
                  <a:srgbClr val="6F9500"/>
                </a:solidFill>
                <a:sym typeface="Wingdings"/>
              </a:rPr>
              <a:t>17:17,22ff</a:t>
            </a:r>
            <a:r>
              <a:rPr lang="en-US" sz="2300" b="1" dirty="0" smtClean="0">
                <a:solidFill>
                  <a:srgbClr val="6F9500"/>
                </a:solidFill>
                <a:sym typeface="Wingdings"/>
              </a:rPr>
              <a:t>; </a:t>
            </a:r>
            <a:r>
              <a:rPr lang="en-US" sz="2300" b="1" i="1" dirty="0" smtClean="0">
                <a:solidFill>
                  <a:srgbClr val="6F9500"/>
                </a:solidFill>
                <a:sym typeface="Wingdings"/>
              </a:rPr>
              <a:t>et al</a:t>
            </a:r>
            <a:r>
              <a:rPr lang="en-US" b="1" i="1" dirty="0" smtClean="0">
                <a:solidFill>
                  <a:srgbClr val="6F9500"/>
                </a:solidFill>
                <a:sym typeface="Wingdings"/>
              </a:rPr>
              <a:t>.</a:t>
            </a:r>
            <a:endParaRPr lang="en-US" b="1" dirty="0" smtClean="0">
              <a:solidFill>
                <a:srgbClr val="6F9500"/>
              </a:solidFill>
              <a:sym typeface="Wingdings"/>
            </a:endParaRPr>
          </a:p>
        </p:txBody>
      </p:sp>
      <p:sp>
        <p:nvSpPr>
          <p:cNvPr id="4" name="TextBox 3"/>
          <p:cNvSpPr txBox="1"/>
          <p:nvPr/>
        </p:nvSpPr>
        <p:spPr>
          <a:xfrm>
            <a:off x="4669981" y="-46303"/>
            <a:ext cx="3466104" cy="646331"/>
          </a:xfrm>
          <a:prstGeom prst="rect">
            <a:avLst/>
          </a:prstGeom>
          <a:noFill/>
        </p:spPr>
        <p:txBody>
          <a:bodyPr wrap="square" rtlCol="0" anchor="ctr">
            <a:spAutoFit/>
          </a:bodyPr>
          <a:lstStyle/>
          <a:p>
            <a:pPr algn="ctr"/>
            <a:r>
              <a:rPr lang="en-US" b="1" dirty="0" smtClean="0">
                <a:solidFill>
                  <a:schemeClr val="bg1"/>
                </a:solidFill>
              </a:rPr>
              <a:t>How to Grow a Church #5</a:t>
            </a:r>
          </a:p>
          <a:p>
            <a:pPr algn="ctr"/>
            <a:r>
              <a:rPr lang="en-US" b="1" i="1" dirty="0" smtClean="0">
                <a:solidFill>
                  <a:schemeClr val="bg2"/>
                </a:solidFill>
              </a:rPr>
              <a:t>Preparing, Planting, </a:t>
            </a:r>
            <a:r>
              <a:rPr lang="en-US" b="1" dirty="0" smtClean="0">
                <a:solidFill>
                  <a:schemeClr val="bg2"/>
                </a:solidFill>
              </a:rPr>
              <a:t>&amp; </a:t>
            </a:r>
            <a:r>
              <a:rPr lang="en-US" b="1" i="1" dirty="0" smtClean="0">
                <a:solidFill>
                  <a:schemeClr val="bg2"/>
                </a:solidFill>
              </a:rPr>
              <a:t>Picking</a:t>
            </a:r>
            <a:endParaRPr lang="en-US" b="1" i="1" dirty="0">
              <a:solidFill>
                <a:schemeClr val="bg2"/>
              </a:solidFill>
            </a:endParaRPr>
          </a:p>
        </p:txBody>
      </p:sp>
    </p:spTree>
    <p:extLst>
      <p:ext uri="{BB962C8B-B14F-4D97-AF65-F5344CB8AC3E}">
        <p14:creationId xmlns:p14="http://schemas.microsoft.com/office/powerpoint/2010/main" val="39524284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25" y="797185"/>
            <a:ext cx="7472911" cy="893012"/>
          </a:xfrm>
        </p:spPr>
        <p:txBody>
          <a:bodyPr>
            <a:noAutofit/>
          </a:bodyPr>
          <a:lstStyle/>
          <a:p>
            <a:r>
              <a:rPr lang="en-US" sz="2800" b="1" dirty="0" smtClean="0">
                <a:solidFill>
                  <a:schemeClr val="accent1">
                    <a:lumMod val="75000"/>
                  </a:schemeClr>
                </a:solidFill>
              </a:rPr>
              <a:t>For a congregation to grow, its members must be actively involved in </a:t>
            </a:r>
            <a:r>
              <a:rPr lang="en-US" sz="2800" b="1" i="1" dirty="0" smtClean="0">
                <a:solidFill>
                  <a:schemeClr val="accent1">
                    <a:lumMod val="75000"/>
                  </a:schemeClr>
                </a:solidFill>
              </a:rPr>
              <a:t>bearing fruit.</a:t>
            </a:r>
            <a:endParaRPr lang="en-US" sz="2800" b="1" dirty="0">
              <a:solidFill>
                <a:schemeClr val="accent1">
                  <a:lumMod val="75000"/>
                </a:schemeClr>
              </a:solidFill>
            </a:endParaRPr>
          </a:p>
        </p:txBody>
      </p:sp>
      <p:sp>
        <p:nvSpPr>
          <p:cNvPr id="3" name="Content Placeholder 2"/>
          <p:cNvSpPr>
            <a:spLocks noGrp="1"/>
          </p:cNvSpPr>
          <p:nvPr>
            <p:ph idx="1"/>
          </p:nvPr>
        </p:nvSpPr>
        <p:spPr>
          <a:xfrm>
            <a:off x="697883" y="1933684"/>
            <a:ext cx="7802575" cy="4478101"/>
          </a:xfrm>
        </p:spPr>
        <p:txBody>
          <a:bodyPr>
            <a:noAutofit/>
          </a:bodyPr>
          <a:lstStyle/>
          <a:p>
            <a:pPr>
              <a:lnSpc>
                <a:spcPct val="90000"/>
              </a:lnSpc>
            </a:pPr>
            <a:r>
              <a:rPr lang="en-US" sz="2200" b="1" dirty="0" smtClean="0"/>
              <a:t>What does it take to be </a:t>
            </a:r>
            <a:r>
              <a:rPr lang="en-US" sz="2200" b="1" i="1" dirty="0" smtClean="0"/>
              <a:t>productive </a:t>
            </a:r>
            <a:r>
              <a:rPr lang="en-US" sz="2200" b="1" dirty="0" smtClean="0"/>
              <a:t>in </a:t>
            </a:r>
            <a:r>
              <a:rPr lang="en-US" sz="2200" b="1" i="1" dirty="0" smtClean="0"/>
              <a:t>fruit-bearing </a:t>
            </a:r>
            <a:r>
              <a:rPr lang="en-US" sz="2200" b="1" dirty="0" smtClean="0"/>
              <a:t>(saving souls)?  It takes </a:t>
            </a:r>
            <a:r>
              <a:rPr lang="en-US" sz="2200" b="1" i="1" u="sng" dirty="0" smtClean="0">
                <a:solidFill>
                  <a:srgbClr val="6F9500"/>
                </a:solidFill>
              </a:rPr>
              <a:t>Planting the Seed</a:t>
            </a:r>
            <a:r>
              <a:rPr lang="en-US" sz="2200" b="1" i="1" dirty="0" smtClean="0">
                <a:solidFill>
                  <a:srgbClr val="6F9500"/>
                </a:solidFill>
              </a:rPr>
              <a:t>!</a:t>
            </a:r>
            <a:endParaRPr lang="en-US" sz="2200" b="1" dirty="0" smtClean="0">
              <a:solidFill>
                <a:srgbClr val="6F9500"/>
              </a:solidFill>
              <a:sym typeface="Wingdings"/>
            </a:endParaRPr>
          </a:p>
          <a:p>
            <a:pPr marL="822960" lvl="1" indent="-457200">
              <a:lnSpc>
                <a:spcPct val="90000"/>
              </a:lnSpc>
              <a:buSzPct val="100000"/>
              <a:buFont typeface="+mj-lt"/>
              <a:buAutoNum type="arabicParenR"/>
            </a:pPr>
            <a:r>
              <a:rPr lang="en-US" sz="2000" b="1" dirty="0" smtClean="0">
                <a:sym typeface="Wingdings"/>
              </a:rPr>
              <a:t>All the </a:t>
            </a:r>
            <a:r>
              <a:rPr lang="en-US" sz="2000" b="1" i="1" dirty="0" smtClean="0">
                <a:sym typeface="Wingdings"/>
              </a:rPr>
              <a:t>soil tilling/preparation </a:t>
            </a:r>
            <a:r>
              <a:rPr lang="en-US" sz="2000" b="1" dirty="0" smtClean="0">
                <a:sym typeface="Wingdings"/>
              </a:rPr>
              <a:t>in the world won’t produce a harvest unless the </a:t>
            </a:r>
            <a:r>
              <a:rPr lang="en-US" sz="2000" b="1" i="1" dirty="0" smtClean="0">
                <a:sym typeface="Wingdings"/>
              </a:rPr>
              <a:t>seed </a:t>
            </a:r>
            <a:r>
              <a:rPr lang="en-US" sz="2000" b="1" dirty="0" smtClean="0">
                <a:sym typeface="Wingdings"/>
              </a:rPr>
              <a:t>is actually planted! </a:t>
            </a:r>
            <a:r>
              <a:rPr lang="en-US" sz="2000" b="1" u="sng" dirty="0" smtClean="0">
                <a:solidFill>
                  <a:srgbClr val="6F9500"/>
                </a:solidFill>
                <a:sym typeface="Wingdings"/>
              </a:rPr>
              <a:t>Jas.1:21,18</a:t>
            </a:r>
            <a:endParaRPr lang="en-US" sz="2000" b="1" dirty="0" smtClean="0">
              <a:solidFill>
                <a:srgbClr val="6F9500"/>
              </a:solidFill>
              <a:sym typeface="Wingdings"/>
            </a:endParaRPr>
          </a:p>
          <a:p>
            <a:pPr marL="822960" lvl="1" indent="-457200">
              <a:lnSpc>
                <a:spcPct val="90000"/>
              </a:lnSpc>
              <a:buSzPct val="100000"/>
              <a:buFont typeface="+mj-lt"/>
              <a:buAutoNum type="arabicParenR"/>
            </a:pPr>
            <a:r>
              <a:rPr lang="en-US" sz="2000" b="1" dirty="0" smtClean="0">
                <a:sym typeface="Wingdings"/>
              </a:rPr>
              <a:t>A good example is great </a:t>
            </a:r>
            <a:r>
              <a:rPr lang="en-US" sz="2000" b="1" i="1" dirty="0" smtClean="0">
                <a:sym typeface="Wingdings"/>
              </a:rPr>
              <a:t>soil preparation, </a:t>
            </a:r>
            <a:r>
              <a:rPr lang="en-US" sz="2000" b="1" dirty="0" smtClean="0">
                <a:sym typeface="Wingdings"/>
              </a:rPr>
              <a:t>but does not replace </a:t>
            </a:r>
            <a:r>
              <a:rPr lang="en-US" sz="2000" b="1" i="1" dirty="0" smtClean="0">
                <a:sym typeface="Wingdings"/>
              </a:rPr>
              <a:t>seed planting, </a:t>
            </a:r>
            <a:r>
              <a:rPr lang="en-US" sz="2000" b="1" u="sng" dirty="0" smtClean="0">
                <a:solidFill>
                  <a:srgbClr val="6F9500"/>
                </a:solidFill>
                <a:sym typeface="Wingdings"/>
              </a:rPr>
              <a:t>Acts 8:30-33, 34-35</a:t>
            </a:r>
            <a:r>
              <a:rPr lang="en-US" sz="2000" b="1" dirty="0" smtClean="0">
                <a:solidFill>
                  <a:schemeClr val="tx1"/>
                </a:solidFill>
                <a:sym typeface="Wingdings"/>
              </a:rPr>
              <a:t>.</a:t>
            </a:r>
            <a:r>
              <a:rPr lang="en-US" sz="2000" b="1" dirty="0" smtClean="0">
                <a:solidFill>
                  <a:srgbClr val="6F9500"/>
                </a:solidFill>
                <a:sym typeface="Wingdings"/>
              </a:rPr>
              <a:t> </a:t>
            </a:r>
          </a:p>
          <a:p>
            <a:pPr marL="822960" lvl="1" indent="-457200">
              <a:lnSpc>
                <a:spcPct val="90000"/>
              </a:lnSpc>
              <a:buSzPct val="100000"/>
              <a:buFont typeface="+mj-lt"/>
              <a:buAutoNum type="arabicParenR"/>
            </a:pPr>
            <a:r>
              <a:rPr lang="en-US" sz="2000" b="1" dirty="0" smtClean="0">
                <a:sym typeface="Wingdings"/>
              </a:rPr>
              <a:t>People are not saved by the good example of others, they are saved by the gospel, </a:t>
            </a:r>
            <a:r>
              <a:rPr lang="en-US" sz="2000" b="1" u="sng" dirty="0" smtClean="0">
                <a:solidFill>
                  <a:srgbClr val="6F9500"/>
                </a:solidFill>
                <a:sym typeface="Wingdings"/>
              </a:rPr>
              <a:t>Rom.1:16</a:t>
            </a:r>
            <a:r>
              <a:rPr lang="en-US" sz="2000" b="1" dirty="0" smtClean="0">
                <a:solidFill>
                  <a:srgbClr val="6F9500"/>
                </a:solidFill>
                <a:sym typeface="Wingdings"/>
              </a:rPr>
              <a:t>; </a:t>
            </a:r>
            <a:r>
              <a:rPr lang="en-US" sz="2000" b="1" u="sng" dirty="0" smtClean="0">
                <a:solidFill>
                  <a:srgbClr val="6F9500"/>
                </a:solidFill>
                <a:sym typeface="Wingdings"/>
              </a:rPr>
              <a:t>1Pet.1:22-23</a:t>
            </a:r>
            <a:r>
              <a:rPr lang="en-US" sz="2000" b="1" dirty="0" smtClean="0">
                <a:solidFill>
                  <a:srgbClr val="6F9500"/>
                </a:solidFill>
                <a:sym typeface="Wingdings"/>
              </a:rPr>
              <a:t>. </a:t>
            </a:r>
          </a:p>
          <a:p>
            <a:pPr marL="822960" lvl="1" indent="-457200">
              <a:lnSpc>
                <a:spcPct val="90000"/>
              </a:lnSpc>
              <a:buSzPct val="100000"/>
              <a:buFont typeface="+mj-lt"/>
              <a:buAutoNum type="arabicParenR"/>
            </a:pPr>
            <a:r>
              <a:rPr lang="en-US" sz="2000" b="1" dirty="0" smtClean="0">
                <a:solidFill>
                  <a:srgbClr val="000000"/>
                </a:solidFill>
                <a:sym typeface="Wingdings"/>
              </a:rPr>
              <a:t>Don’t be afraid to say, </a:t>
            </a:r>
            <a:r>
              <a:rPr lang="en-US" sz="2000" b="1" dirty="0" smtClean="0">
                <a:solidFill>
                  <a:srgbClr val="6F9500"/>
                </a:solidFill>
                <a:sym typeface="Wingdings"/>
              </a:rPr>
              <a:t>“Can we study the Bible together?  I have some things I’d like to show you from the Word of God about salvation.”</a:t>
            </a:r>
          </a:p>
          <a:p>
            <a:pPr marL="822960" lvl="1" indent="-457200">
              <a:lnSpc>
                <a:spcPct val="90000"/>
              </a:lnSpc>
              <a:buSzPct val="100000"/>
              <a:buFont typeface="+mj-lt"/>
              <a:buAutoNum type="arabicParenR"/>
            </a:pPr>
            <a:r>
              <a:rPr lang="en-US" sz="2000" b="1" dirty="0" smtClean="0">
                <a:solidFill>
                  <a:srgbClr val="000000"/>
                </a:solidFill>
                <a:sym typeface="Wingdings"/>
              </a:rPr>
              <a:t>Then open up the Book and show them what you did to become a child of God!  It really is just that simple.</a:t>
            </a:r>
          </a:p>
        </p:txBody>
      </p:sp>
      <p:sp>
        <p:nvSpPr>
          <p:cNvPr id="4" name="TextBox 3"/>
          <p:cNvSpPr txBox="1"/>
          <p:nvPr/>
        </p:nvSpPr>
        <p:spPr>
          <a:xfrm>
            <a:off x="4669981" y="-46303"/>
            <a:ext cx="3466104" cy="646331"/>
          </a:xfrm>
          <a:prstGeom prst="rect">
            <a:avLst/>
          </a:prstGeom>
          <a:noFill/>
        </p:spPr>
        <p:txBody>
          <a:bodyPr wrap="square" rtlCol="0" anchor="ctr">
            <a:spAutoFit/>
          </a:bodyPr>
          <a:lstStyle/>
          <a:p>
            <a:pPr algn="ctr"/>
            <a:r>
              <a:rPr lang="en-US" b="1" dirty="0" smtClean="0">
                <a:solidFill>
                  <a:schemeClr val="bg1"/>
                </a:solidFill>
              </a:rPr>
              <a:t>How to Grow a Church #5</a:t>
            </a:r>
          </a:p>
          <a:p>
            <a:pPr algn="ctr"/>
            <a:r>
              <a:rPr lang="en-US" b="1" i="1" dirty="0" smtClean="0">
                <a:solidFill>
                  <a:schemeClr val="bg2"/>
                </a:solidFill>
              </a:rPr>
              <a:t>Preparing, Planting, </a:t>
            </a:r>
            <a:r>
              <a:rPr lang="en-US" b="1" dirty="0" smtClean="0">
                <a:solidFill>
                  <a:schemeClr val="bg2"/>
                </a:solidFill>
              </a:rPr>
              <a:t>&amp; </a:t>
            </a:r>
            <a:r>
              <a:rPr lang="en-US" b="1" i="1" dirty="0" smtClean="0">
                <a:solidFill>
                  <a:schemeClr val="bg2"/>
                </a:solidFill>
              </a:rPr>
              <a:t>Picking</a:t>
            </a:r>
            <a:endParaRPr lang="en-US" b="1" i="1" dirty="0">
              <a:solidFill>
                <a:schemeClr val="bg2"/>
              </a:solidFill>
            </a:endParaRPr>
          </a:p>
        </p:txBody>
      </p:sp>
    </p:spTree>
    <p:extLst>
      <p:ext uri="{BB962C8B-B14F-4D97-AF65-F5344CB8AC3E}">
        <p14:creationId xmlns:p14="http://schemas.microsoft.com/office/powerpoint/2010/main" val="15607882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25" y="728533"/>
            <a:ext cx="7472911" cy="893012"/>
          </a:xfrm>
        </p:spPr>
        <p:txBody>
          <a:bodyPr>
            <a:noAutofit/>
          </a:bodyPr>
          <a:lstStyle/>
          <a:p>
            <a:r>
              <a:rPr lang="en-US" sz="2800" b="1" dirty="0" smtClean="0">
                <a:solidFill>
                  <a:schemeClr val="accent1">
                    <a:lumMod val="75000"/>
                  </a:schemeClr>
                </a:solidFill>
              </a:rPr>
              <a:t>For a congregation to grow, its members must be actively involved in </a:t>
            </a:r>
            <a:r>
              <a:rPr lang="en-US" sz="2800" b="1" i="1" dirty="0" smtClean="0">
                <a:solidFill>
                  <a:schemeClr val="accent1">
                    <a:lumMod val="75000"/>
                  </a:schemeClr>
                </a:solidFill>
              </a:rPr>
              <a:t>bearing fruit.</a:t>
            </a:r>
            <a:endParaRPr lang="en-US" sz="2800" b="1" dirty="0">
              <a:solidFill>
                <a:schemeClr val="accent1">
                  <a:lumMod val="75000"/>
                </a:schemeClr>
              </a:solidFill>
            </a:endParaRPr>
          </a:p>
        </p:txBody>
      </p:sp>
      <p:sp>
        <p:nvSpPr>
          <p:cNvPr id="3" name="Content Placeholder 2"/>
          <p:cNvSpPr>
            <a:spLocks noGrp="1"/>
          </p:cNvSpPr>
          <p:nvPr>
            <p:ph idx="1"/>
          </p:nvPr>
        </p:nvSpPr>
        <p:spPr>
          <a:xfrm>
            <a:off x="595325" y="1750614"/>
            <a:ext cx="7950897" cy="4661171"/>
          </a:xfrm>
        </p:spPr>
        <p:txBody>
          <a:bodyPr>
            <a:noAutofit/>
          </a:bodyPr>
          <a:lstStyle/>
          <a:p>
            <a:pPr>
              <a:spcBef>
                <a:spcPts val="0"/>
              </a:spcBef>
              <a:spcAft>
                <a:spcPts val="300"/>
              </a:spcAft>
            </a:pPr>
            <a:r>
              <a:rPr lang="en-US" sz="2200" b="1" dirty="0" smtClean="0"/>
              <a:t>What does it take to be </a:t>
            </a:r>
            <a:r>
              <a:rPr lang="en-US" sz="2200" b="1" i="1" dirty="0" smtClean="0"/>
              <a:t>productive </a:t>
            </a:r>
            <a:r>
              <a:rPr lang="en-US" sz="2200" b="1" dirty="0" smtClean="0"/>
              <a:t>in </a:t>
            </a:r>
            <a:r>
              <a:rPr lang="en-US" sz="2200" b="1" i="1" dirty="0" smtClean="0"/>
              <a:t>fruit-bearing </a:t>
            </a:r>
            <a:r>
              <a:rPr lang="en-US" sz="2200" b="1" dirty="0" smtClean="0"/>
              <a:t>(saving souls)?  It involves </a:t>
            </a:r>
            <a:r>
              <a:rPr lang="en-US" sz="2200" b="1" i="1" u="sng" dirty="0" smtClean="0">
                <a:solidFill>
                  <a:srgbClr val="6F9500"/>
                </a:solidFill>
              </a:rPr>
              <a:t>Picking the Produce</a:t>
            </a:r>
            <a:r>
              <a:rPr lang="en-US" sz="2200" b="1" i="1" dirty="0" smtClean="0">
                <a:solidFill>
                  <a:srgbClr val="000000"/>
                </a:solidFill>
              </a:rPr>
              <a:t>:</a:t>
            </a:r>
            <a:endParaRPr lang="en-US" sz="2200" b="1" dirty="0" smtClean="0">
              <a:solidFill>
                <a:srgbClr val="000000"/>
              </a:solidFill>
              <a:sym typeface="Wingdings"/>
            </a:endParaRPr>
          </a:p>
          <a:p>
            <a:pPr marL="822960" lvl="1" indent="-457200">
              <a:spcBef>
                <a:spcPts val="0"/>
              </a:spcBef>
              <a:spcAft>
                <a:spcPts val="300"/>
              </a:spcAft>
              <a:buSzPct val="100000"/>
              <a:buFont typeface="+mj-lt"/>
              <a:buAutoNum type="arabicParenR"/>
            </a:pPr>
            <a:r>
              <a:rPr lang="en-US" sz="1800" b="1" dirty="0" smtClean="0">
                <a:sym typeface="Wingdings"/>
              </a:rPr>
              <a:t>Certainly, this means recognizing </a:t>
            </a:r>
            <a:r>
              <a:rPr lang="en-US" sz="1800" b="1" dirty="0" smtClean="0">
                <a:solidFill>
                  <a:srgbClr val="6F9500"/>
                </a:solidFill>
                <a:sym typeface="Wingdings"/>
              </a:rPr>
              <a:t>“ripe” </a:t>
            </a:r>
            <a:r>
              <a:rPr lang="en-US" sz="1800" b="1" dirty="0" smtClean="0">
                <a:sym typeface="Wingdings"/>
              </a:rPr>
              <a:t>fruit and </a:t>
            </a:r>
            <a:r>
              <a:rPr lang="en-US" sz="1800" b="1" dirty="0" smtClean="0">
                <a:solidFill>
                  <a:srgbClr val="6F9500"/>
                </a:solidFill>
                <a:sym typeface="Wingdings"/>
              </a:rPr>
              <a:t>“harvest” </a:t>
            </a:r>
            <a:r>
              <a:rPr lang="en-US" sz="1800" b="1" dirty="0" smtClean="0">
                <a:sym typeface="Wingdings"/>
              </a:rPr>
              <a:t>time, </a:t>
            </a:r>
            <a:r>
              <a:rPr lang="en-US" sz="1800" b="1" u="sng" dirty="0" smtClean="0">
                <a:solidFill>
                  <a:schemeClr val="accent1">
                    <a:lumMod val="75000"/>
                  </a:schemeClr>
                </a:solidFill>
                <a:sym typeface="Wingdings"/>
              </a:rPr>
              <a:t>John 4:35-38</a:t>
            </a:r>
            <a:r>
              <a:rPr lang="en-US" sz="1800" b="1" dirty="0" smtClean="0">
                <a:sym typeface="Wingdings"/>
              </a:rPr>
              <a:t>.</a:t>
            </a:r>
            <a:endParaRPr lang="en-US" sz="1800" b="1" dirty="0" smtClean="0">
              <a:solidFill>
                <a:srgbClr val="6F9500"/>
              </a:solidFill>
              <a:sym typeface="Wingdings"/>
            </a:endParaRPr>
          </a:p>
          <a:p>
            <a:pPr marL="822960" lvl="1" indent="-457200">
              <a:spcBef>
                <a:spcPts val="0"/>
              </a:spcBef>
              <a:spcAft>
                <a:spcPts val="300"/>
              </a:spcAft>
              <a:buSzPct val="100000"/>
              <a:buFont typeface="+mj-lt"/>
              <a:buAutoNum type="arabicParenR"/>
            </a:pPr>
            <a:r>
              <a:rPr lang="en-US" sz="1800" b="1" dirty="0" smtClean="0">
                <a:sym typeface="Wingdings"/>
              </a:rPr>
              <a:t>It also means picking the </a:t>
            </a:r>
            <a:r>
              <a:rPr lang="en-US" sz="1800" b="1" dirty="0" smtClean="0">
                <a:solidFill>
                  <a:schemeClr val="accent1">
                    <a:lumMod val="75000"/>
                  </a:schemeClr>
                </a:solidFill>
                <a:sym typeface="Wingdings"/>
              </a:rPr>
              <a:t>“low-hanging” </a:t>
            </a:r>
            <a:r>
              <a:rPr lang="en-US" sz="1800" b="1" dirty="0" smtClean="0">
                <a:sym typeface="Wingdings"/>
              </a:rPr>
              <a:t>fruit.</a:t>
            </a:r>
            <a:r>
              <a:rPr lang="en-US" sz="1800" b="1" i="1" dirty="0">
                <a:sym typeface="Wingdings"/>
              </a:rPr>
              <a:t> </a:t>
            </a:r>
            <a:endParaRPr lang="en-US" sz="1800" b="1" i="1" dirty="0" smtClean="0">
              <a:sym typeface="Wingdings"/>
            </a:endParaRPr>
          </a:p>
          <a:p>
            <a:pPr marL="1097280" lvl="2" indent="-457200">
              <a:spcBef>
                <a:spcPts val="0"/>
              </a:spcBef>
              <a:spcAft>
                <a:spcPts val="300"/>
              </a:spcAft>
              <a:buSzPct val="100000"/>
              <a:buFont typeface="+mj-lt"/>
              <a:buAutoNum type="alphaLcPeriod"/>
            </a:pPr>
            <a:r>
              <a:rPr lang="en-US" sz="1800" b="1" dirty="0" smtClean="0">
                <a:solidFill>
                  <a:schemeClr val="tx1"/>
                </a:solidFill>
                <a:sym typeface="Wingdings"/>
              </a:rPr>
              <a:t>Members </a:t>
            </a:r>
            <a:r>
              <a:rPr lang="en-US" sz="1800" b="1" u="sng" dirty="0" smtClean="0">
                <a:solidFill>
                  <a:schemeClr val="tx1"/>
                </a:solidFill>
                <a:sym typeface="Wingdings"/>
              </a:rPr>
              <a:t>must</a:t>
            </a:r>
            <a:r>
              <a:rPr lang="en-US" sz="1800" b="1" dirty="0" smtClean="0">
                <a:solidFill>
                  <a:schemeClr val="tx1"/>
                </a:solidFill>
                <a:sym typeface="Wingdings"/>
              </a:rPr>
              <a:t> welcome and take an active interest in visitors to the congregation- they have already demonstrated great potential by attending! This is “ripe” fruit which has to be harvested- a congregation cannot fail on such opportunities and expect to grow. </a:t>
            </a:r>
          </a:p>
          <a:p>
            <a:pPr marL="1097280" lvl="2" indent="-457200">
              <a:spcBef>
                <a:spcPts val="0"/>
              </a:spcBef>
              <a:spcAft>
                <a:spcPts val="300"/>
              </a:spcAft>
              <a:buSzPct val="100000"/>
              <a:buFont typeface="+mj-lt"/>
              <a:buAutoNum type="alphaLcPeriod"/>
            </a:pPr>
            <a:r>
              <a:rPr lang="en-US" sz="1800" b="1" dirty="0" smtClean="0">
                <a:solidFill>
                  <a:srgbClr val="000000"/>
                </a:solidFill>
                <a:sym typeface="Wingdings"/>
              </a:rPr>
              <a:t>Therefore, members must know their own fellow members to be able to know who is a “visitor”! </a:t>
            </a:r>
          </a:p>
          <a:p>
            <a:pPr marL="1097280" lvl="2" indent="-457200">
              <a:spcBef>
                <a:spcPts val="0"/>
              </a:spcBef>
              <a:spcAft>
                <a:spcPts val="300"/>
              </a:spcAft>
              <a:buSzPct val="100000"/>
              <a:buFont typeface="+mj-lt"/>
              <a:buAutoNum type="alphaLcPeriod"/>
            </a:pPr>
            <a:r>
              <a:rPr lang="en-US" sz="1800" b="1" dirty="0" smtClean="0">
                <a:solidFill>
                  <a:srgbClr val="000000"/>
                </a:solidFill>
                <a:sym typeface="Wingdings"/>
              </a:rPr>
              <a:t>Congregations must also be successful at converting its own (children) to grow.  If we cannot convert those of our own household, how do we expect to convert others to Christ, and therefore grow </a:t>
            </a:r>
            <a:r>
              <a:rPr lang="en-US" sz="1800" b="1" i="1" dirty="0" smtClean="0">
                <a:solidFill>
                  <a:srgbClr val="000000"/>
                </a:solidFill>
                <a:sym typeface="Wingdings"/>
              </a:rPr>
              <a:t>congregationally</a:t>
            </a:r>
            <a:r>
              <a:rPr lang="en-US" sz="1800" b="1" dirty="0" smtClean="0">
                <a:solidFill>
                  <a:srgbClr val="000000"/>
                </a:solidFill>
                <a:sym typeface="Wingdings"/>
              </a:rPr>
              <a:t>?  (</a:t>
            </a:r>
            <a:r>
              <a:rPr lang="en-US" sz="1800" b="1" u="sng" dirty="0" smtClean="0">
                <a:solidFill>
                  <a:schemeClr val="accent1">
                    <a:lumMod val="75000"/>
                  </a:schemeClr>
                </a:solidFill>
                <a:sym typeface="Wingdings"/>
              </a:rPr>
              <a:t>cp. 1Tim.3:4-5</a:t>
            </a:r>
            <a:r>
              <a:rPr lang="en-US" sz="1800" b="1" dirty="0" smtClean="0">
                <a:solidFill>
                  <a:srgbClr val="000000"/>
                </a:solidFill>
                <a:sym typeface="Wingdings"/>
              </a:rPr>
              <a:t>)</a:t>
            </a:r>
          </a:p>
        </p:txBody>
      </p:sp>
      <p:sp>
        <p:nvSpPr>
          <p:cNvPr id="4" name="TextBox 3"/>
          <p:cNvSpPr txBox="1"/>
          <p:nvPr/>
        </p:nvSpPr>
        <p:spPr>
          <a:xfrm>
            <a:off x="4669981" y="-46303"/>
            <a:ext cx="3466104" cy="646331"/>
          </a:xfrm>
          <a:prstGeom prst="rect">
            <a:avLst/>
          </a:prstGeom>
          <a:noFill/>
        </p:spPr>
        <p:txBody>
          <a:bodyPr wrap="square" rtlCol="0" anchor="ctr">
            <a:spAutoFit/>
          </a:bodyPr>
          <a:lstStyle/>
          <a:p>
            <a:pPr algn="ctr"/>
            <a:r>
              <a:rPr lang="en-US" b="1" dirty="0" smtClean="0">
                <a:solidFill>
                  <a:schemeClr val="bg1"/>
                </a:solidFill>
              </a:rPr>
              <a:t>How to Grow a Church #5</a:t>
            </a:r>
          </a:p>
          <a:p>
            <a:pPr algn="ctr"/>
            <a:r>
              <a:rPr lang="en-US" b="1" i="1" dirty="0" smtClean="0">
                <a:solidFill>
                  <a:schemeClr val="bg2"/>
                </a:solidFill>
              </a:rPr>
              <a:t>Preparing, Planting, </a:t>
            </a:r>
            <a:r>
              <a:rPr lang="en-US" b="1" dirty="0" smtClean="0">
                <a:solidFill>
                  <a:schemeClr val="bg2"/>
                </a:solidFill>
              </a:rPr>
              <a:t>&amp; </a:t>
            </a:r>
            <a:r>
              <a:rPr lang="en-US" b="1" i="1" dirty="0" smtClean="0">
                <a:solidFill>
                  <a:schemeClr val="bg2"/>
                </a:solidFill>
              </a:rPr>
              <a:t>Picking</a:t>
            </a:r>
            <a:endParaRPr lang="en-US" b="1" i="1" dirty="0">
              <a:solidFill>
                <a:schemeClr val="bg2"/>
              </a:solidFill>
            </a:endParaRPr>
          </a:p>
        </p:txBody>
      </p:sp>
    </p:spTree>
    <p:extLst>
      <p:ext uri="{BB962C8B-B14F-4D97-AF65-F5344CB8AC3E}">
        <p14:creationId xmlns:p14="http://schemas.microsoft.com/office/powerpoint/2010/main" val="19863354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ppt_x</p:attrName>
                                        </p:attrNameLst>
                                      </p:cBhvr>
                                      <p:tavLst>
                                        <p:tav tm="0">
                                          <p:val>
                                            <p:strVal val="#ppt_x+#ppt_w*1.125000"/>
                                          </p:val>
                                        </p:tav>
                                        <p:tav tm="100000">
                                          <p:val>
                                            <p:strVal val="#ppt_x"/>
                                          </p:val>
                                        </p:tav>
                                      </p:tavLst>
                                    </p:anim>
                                    <p:animEffect transition="in" filter="wipe(left)">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25" y="774301"/>
            <a:ext cx="7472911" cy="893012"/>
          </a:xfrm>
        </p:spPr>
        <p:txBody>
          <a:bodyPr>
            <a:noAutofit/>
          </a:bodyPr>
          <a:lstStyle/>
          <a:p>
            <a:r>
              <a:rPr lang="en-US" sz="2800" b="1" dirty="0" smtClean="0">
                <a:solidFill>
                  <a:schemeClr val="accent1">
                    <a:lumMod val="75000"/>
                  </a:schemeClr>
                </a:solidFill>
              </a:rPr>
              <a:t>For a congregation to grow, its members must be actively involved in </a:t>
            </a:r>
            <a:r>
              <a:rPr lang="en-US" sz="2800" b="1" i="1" dirty="0" smtClean="0">
                <a:solidFill>
                  <a:schemeClr val="accent1">
                    <a:lumMod val="75000"/>
                  </a:schemeClr>
                </a:solidFill>
              </a:rPr>
              <a:t>bearing fruit.</a:t>
            </a:r>
            <a:endParaRPr lang="en-US" sz="2800" b="1" dirty="0">
              <a:solidFill>
                <a:schemeClr val="accent1">
                  <a:lumMod val="75000"/>
                </a:schemeClr>
              </a:solidFill>
            </a:endParaRPr>
          </a:p>
        </p:txBody>
      </p:sp>
      <p:sp>
        <p:nvSpPr>
          <p:cNvPr id="3" name="Content Placeholder 2"/>
          <p:cNvSpPr>
            <a:spLocks noGrp="1"/>
          </p:cNvSpPr>
          <p:nvPr>
            <p:ph idx="1"/>
          </p:nvPr>
        </p:nvSpPr>
        <p:spPr>
          <a:xfrm>
            <a:off x="766529" y="1796381"/>
            <a:ext cx="7722489" cy="4615404"/>
          </a:xfrm>
        </p:spPr>
        <p:txBody>
          <a:bodyPr>
            <a:normAutofit fontScale="92500" lnSpcReduction="20000"/>
          </a:bodyPr>
          <a:lstStyle/>
          <a:p>
            <a:pPr>
              <a:lnSpc>
                <a:spcPct val="110000"/>
              </a:lnSpc>
            </a:pPr>
            <a:r>
              <a:rPr lang="en-US" b="1" dirty="0" smtClean="0"/>
              <a:t>What does it take to be </a:t>
            </a:r>
            <a:r>
              <a:rPr lang="en-US" b="1" i="1" dirty="0" smtClean="0"/>
              <a:t>productive </a:t>
            </a:r>
            <a:r>
              <a:rPr lang="en-US" b="1" dirty="0" smtClean="0"/>
              <a:t>in </a:t>
            </a:r>
            <a:r>
              <a:rPr lang="en-US" b="1" i="1" dirty="0" smtClean="0"/>
              <a:t>fruit-bearing </a:t>
            </a:r>
            <a:r>
              <a:rPr lang="en-US" b="1" dirty="0" smtClean="0"/>
              <a:t>(saving souls)?  It involves </a:t>
            </a:r>
            <a:r>
              <a:rPr lang="en-US" b="1" i="1" u="sng" dirty="0" smtClean="0">
                <a:solidFill>
                  <a:srgbClr val="6F9500"/>
                </a:solidFill>
              </a:rPr>
              <a:t>Picking the Produce</a:t>
            </a:r>
            <a:r>
              <a:rPr lang="en-US" b="1" i="1" dirty="0" smtClean="0">
                <a:solidFill>
                  <a:srgbClr val="000000"/>
                </a:solidFill>
              </a:rPr>
              <a:t>:</a:t>
            </a:r>
            <a:endParaRPr lang="en-US" b="1" dirty="0" smtClean="0">
              <a:sym typeface="Wingdings"/>
            </a:endParaRPr>
          </a:p>
          <a:p>
            <a:pPr marL="822960" lvl="1" indent="-457200">
              <a:lnSpc>
                <a:spcPct val="110000"/>
              </a:lnSpc>
              <a:buSzPct val="100000"/>
              <a:buFont typeface="+mj-lt"/>
              <a:buAutoNum type="arabicParenR" startAt="3"/>
            </a:pPr>
            <a:r>
              <a:rPr lang="en-US" b="1" dirty="0" smtClean="0">
                <a:sym typeface="Wingdings"/>
              </a:rPr>
              <a:t>But we must likewise harvest the </a:t>
            </a:r>
            <a:r>
              <a:rPr lang="en-US" b="1" dirty="0" smtClean="0">
                <a:solidFill>
                  <a:srgbClr val="6F9500"/>
                </a:solidFill>
                <a:sym typeface="Wingdings"/>
              </a:rPr>
              <a:t>“more difficult/high-hanging” </a:t>
            </a:r>
            <a:r>
              <a:rPr lang="en-US" b="1" dirty="0" smtClean="0">
                <a:sym typeface="Wingdings"/>
              </a:rPr>
              <a:t>fruit:</a:t>
            </a:r>
          </a:p>
          <a:p>
            <a:pPr marL="1097280" lvl="2" indent="-457200">
              <a:lnSpc>
                <a:spcPct val="110000"/>
              </a:lnSpc>
              <a:buSzPct val="100000"/>
              <a:buFont typeface="+mj-lt"/>
              <a:buAutoNum type="alphaLcPeriod"/>
            </a:pPr>
            <a:r>
              <a:rPr lang="en-US" b="1" dirty="0" smtClean="0">
                <a:solidFill>
                  <a:srgbClr val="6F9500"/>
                </a:solidFill>
                <a:sym typeface="Wingdings"/>
              </a:rPr>
              <a:t>The </a:t>
            </a:r>
            <a:r>
              <a:rPr lang="en-US" b="1" i="1" dirty="0" smtClean="0">
                <a:solidFill>
                  <a:srgbClr val="6F9500"/>
                </a:solidFill>
                <a:sym typeface="Wingdings"/>
              </a:rPr>
              <a:t>Undesirable- </a:t>
            </a:r>
            <a:r>
              <a:rPr lang="en-US" b="1" dirty="0" smtClean="0">
                <a:sym typeface="Wingdings"/>
              </a:rPr>
              <a:t>We tend to get excited about potential “fruit” that is already </a:t>
            </a:r>
            <a:r>
              <a:rPr lang="en-US" b="1" i="1" dirty="0" smtClean="0">
                <a:sym typeface="Wingdings"/>
              </a:rPr>
              <a:t>ripe </a:t>
            </a:r>
            <a:r>
              <a:rPr lang="en-US" b="1" dirty="0" smtClean="0">
                <a:sym typeface="Wingdings"/>
              </a:rPr>
              <a:t>and </a:t>
            </a:r>
            <a:r>
              <a:rPr lang="en-US" b="1" i="1" dirty="0" smtClean="0">
                <a:sym typeface="Wingdings"/>
              </a:rPr>
              <a:t>low-hanging </a:t>
            </a:r>
            <a:r>
              <a:rPr lang="en-US" b="1" dirty="0" smtClean="0">
                <a:sym typeface="Wingdings"/>
              </a:rPr>
              <a:t>fruit</a:t>
            </a:r>
            <a:r>
              <a:rPr lang="en-US" b="1" i="1" dirty="0" smtClean="0">
                <a:sym typeface="Wingdings"/>
              </a:rPr>
              <a:t> </a:t>
            </a:r>
            <a:r>
              <a:rPr lang="en-US" b="1" dirty="0" smtClean="0">
                <a:sym typeface="Wingdings"/>
              </a:rPr>
              <a:t>(which usually means it requires little/no real effort on our part; and/or that it is the same color and social/economic status as us); and such surely needs harvesting, but is not the example Jesus left, </a:t>
            </a:r>
            <a:r>
              <a:rPr lang="en-US" b="1" u="sng" dirty="0" smtClean="0">
                <a:solidFill>
                  <a:srgbClr val="6F9500"/>
                </a:solidFill>
                <a:sym typeface="Wingdings"/>
              </a:rPr>
              <a:t>Matt.9:10-13</a:t>
            </a:r>
            <a:r>
              <a:rPr lang="en-US" b="1" dirty="0" smtClean="0">
                <a:sym typeface="Wingdings"/>
              </a:rPr>
              <a:t>.</a:t>
            </a:r>
          </a:p>
          <a:p>
            <a:pPr marL="1097280" lvl="2" indent="-457200">
              <a:lnSpc>
                <a:spcPct val="110000"/>
              </a:lnSpc>
              <a:buSzPct val="100000"/>
              <a:buFont typeface="+mj-lt"/>
              <a:buAutoNum type="alphaLcPeriod"/>
            </a:pPr>
            <a:r>
              <a:rPr lang="en-US" b="1" dirty="0" smtClean="0">
                <a:solidFill>
                  <a:srgbClr val="6F9500"/>
                </a:solidFill>
                <a:sym typeface="Wingdings"/>
              </a:rPr>
              <a:t>The </a:t>
            </a:r>
            <a:r>
              <a:rPr lang="en-US" b="1" i="1" dirty="0" smtClean="0">
                <a:solidFill>
                  <a:srgbClr val="6F9500"/>
                </a:solidFill>
                <a:sym typeface="Wingdings"/>
              </a:rPr>
              <a:t>Difficult- </a:t>
            </a:r>
            <a:r>
              <a:rPr lang="en-US" b="1" dirty="0" smtClean="0">
                <a:sym typeface="Wingdings"/>
              </a:rPr>
              <a:t>Consider </a:t>
            </a:r>
            <a:r>
              <a:rPr lang="en-US" b="1" dirty="0" err="1" smtClean="0">
                <a:sym typeface="Wingdings"/>
              </a:rPr>
              <a:t>Zaccheus</a:t>
            </a:r>
            <a:r>
              <a:rPr lang="en-US" b="1" dirty="0" smtClean="0">
                <a:sym typeface="Wingdings"/>
              </a:rPr>
              <a:t> (</a:t>
            </a:r>
            <a:r>
              <a:rPr lang="en-US" b="1" u="sng" dirty="0" smtClean="0">
                <a:solidFill>
                  <a:srgbClr val="6F9500"/>
                </a:solidFill>
                <a:sym typeface="Wingdings"/>
              </a:rPr>
              <a:t>Luke 19</a:t>
            </a:r>
            <a:r>
              <a:rPr lang="en-US" b="1" dirty="0" smtClean="0">
                <a:sym typeface="Wingdings"/>
              </a:rPr>
              <a:t>): he was an </a:t>
            </a:r>
            <a:r>
              <a:rPr lang="en-US" b="1" i="1" dirty="0" smtClean="0">
                <a:sym typeface="Wingdings"/>
              </a:rPr>
              <a:t>unlikely candidate, </a:t>
            </a:r>
            <a:r>
              <a:rPr lang="en-US" b="1" u="sng" dirty="0" smtClean="0">
                <a:solidFill>
                  <a:srgbClr val="6F9500"/>
                </a:solidFill>
                <a:sym typeface="Wingdings"/>
              </a:rPr>
              <a:t>vv.2</a:t>
            </a:r>
            <a:r>
              <a:rPr lang="en-US" b="1" dirty="0" smtClean="0">
                <a:sym typeface="Wingdings"/>
              </a:rPr>
              <a:t>;</a:t>
            </a:r>
            <a:r>
              <a:rPr lang="en-US" b="1" i="1" dirty="0" smtClean="0">
                <a:sym typeface="Wingdings"/>
              </a:rPr>
              <a:t> </a:t>
            </a:r>
            <a:r>
              <a:rPr lang="en-US" b="1" dirty="0" smtClean="0">
                <a:sym typeface="Wingdings"/>
              </a:rPr>
              <a:t>Jesus found him in an </a:t>
            </a:r>
            <a:r>
              <a:rPr lang="en-US" b="1" i="1" dirty="0" smtClean="0">
                <a:sym typeface="Wingdings"/>
              </a:rPr>
              <a:t>unlikely place, </a:t>
            </a:r>
            <a:r>
              <a:rPr lang="en-US" b="1" u="sng" dirty="0" smtClean="0">
                <a:solidFill>
                  <a:srgbClr val="6F9500"/>
                </a:solidFill>
                <a:sym typeface="Wingdings"/>
              </a:rPr>
              <a:t>vv.4-5a</a:t>
            </a:r>
            <a:r>
              <a:rPr lang="en-US" b="1" i="1" dirty="0" smtClean="0">
                <a:sym typeface="Wingdings"/>
              </a:rPr>
              <a:t>; </a:t>
            </a:r>
            <a:r>
              <a:rPr lang="en-US" b="1" dirty="0" smtClean="0">
                <a:sym typeface="Wingdings"/>
              </a:rPr>
              <a:t>he accepted an </a:t>
            </a:r>
            <a:r>
              <a:rPr lang="en-US" b="1" i="1" dirty="0" smtClean="0">
                <a:sym typeface="Wingdings"/>
              </a:rPr>
              <a:t>unlikely invitation</a:t>
            </a:r>
            <a:r>
              <a:rPr lang="en-US" b="1" i="1" dirty="0" smtClean="0">
                <a:solidFill>
                  <a:srgbClr val="6F9500"/>
                </a:solidFill>
                <a:sym typeface="Wingdings"/>
              </a:rPr>
              <a:t>, </a:t>
            </a:r>
            <a:r>
              <a:rPr lang="en-US" b="1" u="sng" dirty="0" smtClean="0">
                <a:solidFill>
                  <a:srgbClr val="6F9500"/>
                </a:solidFill>
                <a:sym typeface="Wingdings"/>
              </a:rPr>
              <a:t>vv.5b-6</a:t>
            </a:r>
            <a:r>
              <a:rPr lang="en-US" b="1" dirty="0" smtClean="0">
                <a:sym typeface="Wingdings"/>
              </a:rPr>
              <a:t>; but was saved despite all the apparent difficulties, </a:t>
            </a:r>
            <a:r>
              <a:rPr lang="en-US" b="1" u="sng" dirty="0" smtClean="0">
                <a:solidFill>
                  <a:srgbClr val="6F9500"/>
                </a:solidFill>
                <a:sym typeface="Wingdings"/>
              </a:rPr>
              <a:t>vv.8-10</a:t>
            </a:r>
            <a:r>
              <a:rPr lang="en-US" b="1" dirty="0" smtClean="0">
                <a:sym typeface="Wingdings"/>
              </a:rPr>
              <a:t>!</a:t>
            </a:r>
          </a:p>
        </p:txBody>
      </p:sp>
      <p:sp>
        <p:nvSpPr>
          <p:cNvPr id="4" name="TextBox 3"/>
          <p:cNvSpPr txBox="1"/>
          <p:nvPr/>
        </p:nvSpPr>
        <p:spPr>
          <a:xfrm>
            <a:off x="4669981" y="-46303"/>
            <a:ext cx="3466104" cy="646331"/>
          </a:xfrm>
          <a:prstGeom prst="rect">
            <a:avLst/>
          </a:prstGeom>
          <a:noFill/>
        </p:spPr>
        <p:txBody>
          <a:bodyPr wrap="square" rtlCol="0" anchor="ctr">
            <a:spAutoFit/>
          </a:bodyPr>
          <a:lstStyle/>
          <a:p>
            <a:pPr algn="ctr"/>
            <a:r>
              <a:rPr lang="en-US" b="1" dirty="0" smtClean="0">
                <a:solidFill>
                  <a:schemeClr val="bg1"/>
                </a:solidFill>
              </a:rPr>
              <a:t>How to Grow a Church #5</a:t>
            </a:r>
          </a:p>
          <a:p>
            <a:pPr algn="ctr"/>
            <a:r>
              <a:rPr lang="en-US" b="1" i="1" dirty="0" smtClean="0">
                <a:solidFill>
                  <a:schemeClr val="bg2"/>
                </a:solidFill>
              </a:rPr>
              <a:t>Preparing, Planting, </a:t>
            </a:r>
            <a:r>
              <a:rPr lang="en-US" b="1" dirty="0" smtClean="0">
                <a:solidFill>
                  <a:schemeClr val="bg2"/>
                </a:solidFill>
              </a:rPr>
              <a:t>&amp; </a:t>
            </a:r>
            <a:r>
              <a:rPr lang="en-US" b="1" i="1" dirty="0" smtClean="0">
                <a:solidFill>
                  <a:schemeClr val="bg2"/>
                </a:solidFill>
              </a:rPr>
              <a:t>Picking</a:t>
            </a:r>
            <a:endParaRPr lang="en-US" b="1" i="1" dirty="0">
              <a:solidFill>
                <a:schemeClr val="bg2"/>
              </a:solidFill>
            </a:endParaRPr>
          </a:p>
        </p:txBody>
      </p:sp>
    </p:spTree>
    <p:extLst>
      <p:ext uri="{BB962C8B-B14F-4D97-AF65-F5344CB8AC3E}">
        <p14:creationId xmlns:p14="http://schemas.microsoft.com/office/powerpoint/2010/main" val="39009487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436</TotalTime>
  <Words>1441</Words>
  <Application>Microsoft Macintosh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PowerPoint Presentation</vt:lpstr>
      <vt:lpstr>How to Grow a Church, Part 5</vt:lpstr>
      <vt:lpstr>For a congregation to grow, its members must be actively involved in bearing fruit.</vt:lpstr>
      <vt:lpstr>For a congregation to grow, its members must be actively involved in bearing fruit.</vt:lpstr>
      <vt:lpstr>For a congregation to grow, its members must be actively involved in bearing fruit.</vt:lpstr>
      <vt:lpstr>For a congregation to grow, its members must be actively involved in bearing fruit.</vt:lpstr>
      <vt:lpstr>For a congregation to grow, its members must be actively involved in bearing fruit.</vt:lpstr>
      <vt:lpstr>For a congregation to grow, its members must be actively involved in bearing fruit.</vt:lpstr>
      <vt:lpstr>For a congregation to grow, its members must be actively involved in bearing fruit.</vt:lpstr>
      <vt:lpstr>For a congregation to grow, its members must be actively involved in bearing fruit. This means:</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Grow a Church, Part 3</dc:title>
  <dc:creator>Philip Strong</dc:creator>
  <cp:lastModifiedBy>Philip Strong</cp:lastModifiedBy>
  <cp:revision>42</cp:revision>
  <cp:lastPrinted>2014-06-10T19:01:21Z</cp:lastPrinted>
  <dcterms:created xsi:type="dcterms:W3CDTF">2012-09-01T20:09:42Z</dcterms:created>
  <dcterms:modified xsi:type="dcterms:W3CDTF">2016-09-25T12:29:04Z</dcterms:modified>
</cp:coreProperties>
</file>