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68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74" r:id="rId11"/>
    <p:sldId id="273" r:id="rId12"/>
    <p:sldId id="267" r:id="rId13"/>
    <p:sldId id="262" r:id="rId14"/>
    <p:sldId id="264" r:id="rId15"/>
    <p:sldId id="269" r:id="rId16"/>
    <p:sldId id="270" r:id="rId17"/>
    <p:sldId id="271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3300"/>
    <a:srgbClr val="008000"/>
    <a:srgbClr val="69A02C"/>
    <a:srgbClr val="78B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72690-B408-4D0A-81C0-0458408DE8A3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B55AD-4212-4A5F-9C2C-DED5F1965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6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7A6FE-9B6A-3F4E-9165-590C3B9C8B7A}" type="datetimeFigureOut">
              <a:rPr lang="en-US" smtClean="0"/>
              <a:t>6/8/14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6BF4C-F042-F14C-9F9E-DBB53BAA8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95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with Slide</a:t>
            </a:r>
            <a:r>
              <a:rPr lang="en-US" baseline="0" dirty="0" smtClean="0"/>
              <a:t> #10 or 11 if review is not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36BF4C-F042-F14C-9F9E-DBB53BAA8E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8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>
                <a:latin typeface="Century Gothic"/>
              </a:rPr>
              <a:pPr/>
              <a:t>June 8, 2014</a:t>
            </a:fld>
            <a:endParaRPr lang="en-US" dirty="0">
              <a:latin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>
                <a:solidFill>
                  <a:srgbClr val="94C600"/>
                </a:solidFill>
                <a:latin typeface="Century Gothic"/>
              </a:rPr>
              <a:pPr/>
              <a:t>‹#›</a:t>
            </a:fld>
            <a:endParaRPr lang="en-US" dirty="0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Ovr>
    <a:masterClrMapping/>
  </p:clrMapOvr>
  <p:transition xmlns:p14="http://schemas.microsoft.com/office/powerpoint/2010/main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B5DB-95D8-4008-9B56-15B968042DFF}" type="datetimeFigureOut">
              <a:rPr lang="en-US" smtClean="0"/>
              <a:pPr/>
              <a:t>6/8/14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C8E2-F784-4D85-8A80-72FE01FB3B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  <a:latin typeface="Century Gothic"/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Century Gothic"/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  <a:latin typeface="Century Gothic"/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Century Gothic"/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>
                <a:latin typeface="Century Gothic"/>
              </a:rPr>
              <a:pPr/>
              <a:t>June 8, 2014</a:t>
            </a:fld>
            <a:endParaRPr lang="en-US">
              <a:latin typeface="Century Gothic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>
              <a:solidFill>
                <a:srgbClr val="94C600"/>
              </a:solidFill>
              <a:latin typeface="Century Gothic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>
                <a:latin typeface="Century Gothic"/>
              </a:rPr>
              <a:pPr/>
              <a:t>‹#›</a:t>
            </a:fld>
            <a:endParaRPr lang="en-US">
              <a:latin typeface="Century Gothic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>
    <p:newsflash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514600"/>
            <a:ext cx="342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Let’s start with a quick review of the previous lesson.</a:t>
            </a:r>
            <a:endParaRPr lang="en-US" sz="2800" b="1" dirty="0"/>
          </a:p>
        </p:txBody>
      </p:sp>
    </p:spTree>
  </p:cSld>
  <p:clrMapOvr>
    <a:masterClrMapping/>
  </p:clrMapOvr>
  <p:transition xmlns:p14="http://schemas.microsoft.com/office/powerpoint/2010/main">
    <p:comb dir="vert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4865" y="2300941"/>
            <a:ext cx="3400989" cy="3929530"/>
          </a:xfrm>
        </p:spPr>
        <p:txBody>
          <a:bodyPr>
            <a:normAutofit fontScale="85000" lnSpcReduction="20000"/>
          </a:bodyPr>
          <a:lstStyle/>
          <a:p>
            <a:pPr indent="-274320" algn="ctr"/>
            <a:r>
              <a:rPr lang="en-US" sz="2000" b="1" u="sng" dirty="0" smtClean="0">
                <a:solidFill>
                  <a:srgbClr val="6F9500"/>
                </a:solidFill>
              </a:rPr>
              <a:t>Sunday Bible Class</a:t>
            </a:r>
            <a:r>
              <a:rPr lang="en-US" sz="2000" b="1" dirty="0" smtClean="0">
                <a:solidFill>
                  <a:srgbClr val="6F9500"/>
                </a:solidFill>
              </a:rPr>
              <a:t>:  </a:t>
            </a:r>
          </a:p>
          <a:p>
            <a:pPr indent="-274320" algn="ctr"/>
            <a:r>
              <a:rPr lang="en-US" sz="2000" b="1" i="1" dirty="0" smtClean="0">
                <a:solidFill>
                  <a:schemeClr val="accent5">
                    <a:lumMod val="75000"/>
                  </a:schemeClr>
                </a:solidFill>
              </a:rPr>
              <a:t>“The Importance of Enjoying Peace”</a:t>
            </a:r>
          </a:p>
          <a:p>
            <a:pPr indent="-274320" algn="ctr"/>
            <a:r>
              <a:rPr lang="en-US" sz="2000" b="1" u="sng" dirty="0" smtClean="0">
                <a:solidFill>
                  <a:srgbClr val="6F9500"/>
                </a:solidFill>
              </a:rPr>
              <a:t>Sunday AM Worship</a:t>
            </a:r>
            <a:r>
              <a:rPr lang="en-US" sz="2000" b="1" dirty="0" smtClean="0">
                <a:solidFill>
                  <a:srgbClr val="6F9500"/>
                </a:solidFill>
              </a:rPr>
              <a:t>: </a:t>
            </a:r>
          </a:p>
          <a:p>
            <a:pPr indent="-274320" algn="ctr"/>
            <a:r>
              <a:rPr lang="en-US" sz="2000" b="1" i="1" dirty="0" smtClean="0">
                <a:solidFill>
                  <a:srgbClr val="705032"/>
                </a:solidFill>
              </a:rPr>
              <a:t>“Being Built Up &amp; Going On”</a:t>
            </a:r>
          </a:p>
          <a:p>
            <a:pPr indent="-274320" algn="ctr"/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</a:rPr>
              <a:t>Sunday PM Worship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indent="-274320" algn="ctr"/>
            <a:r>
              <a:rPr lang="en-US" sz="2000" b="1" dirty="0" smtClean="0">
                <a:solidFill>
                  <a:srgbClr val="705032"/>
                </a:solidFill>
              </a:rPr>
              <a:t> </a:t>
            </a:r>
            <a:r>
              <a:rPr lang="en-US" sz="2000" b="1" i="1" dirty="0" smtClean="0">
                <a:solidFill>
                  <a:srgbClr val="705032"/>
                </a:solidFill>
              </a:rPr>
              <a:t>“Understanding Growth as a Necessity”</a:t>
            </a:r>
          </a:p>
          <a:p>
            <a:pPr indent="-274320" algn="ctr"/>
            <a:r>
              <a:rPr lang="en-US" sz="2000" b="1" u="sng" dirty="0" smtClean="0">
                <a:solidFill>
                  <a:srgbClr val="6F9500"/>
                </a:solidFill>
              </a:rPr>
              <a:t>Monday PM</a:t>
            </a:r>
            <a:r>
              <a:rPr lang="en-US" sz="2000" b="1" dirty="0" smtClean="0">
                <a:solidFill>
                  <a:srgbClr val="6F9500"/>
                </a:solidFill>
              </a:rPr>
              <a:t>: </a:t>
            </a:r>
          </a:p>
          <a:p>
            <a:pPr indent="-274320" algn="ctr"/>
            <a:r>
              <a:rPr lang="en-US" sz="2000" b="1" i="1" dirty="0" smtClean="0">
                <a:solidFill>
                  <a:srgbClr val="705032"/>
                </a:solidFill>
              </a:rPr>
              <a:t>“The Connection to Worship”</a:t>
            </a:r>
          </a:p>
          <a:p>
            <a:pPr indent="-274320" algn="ctr"/>
            <a:r>
              <a:rPr lang="en-US" sz="2000" b="1" u="sng" dirty="0" smtClean="0">
                <a:solidFill>
                  <a:srgbClr val="6F9500"/>
                </a:solidFill>
              </a:rPr>
              <a:t>Tuesday PM</a:t>
            </a:r>
            <a:r>
              <a:rPr lang="en-US" sz="2000" b="1" dirty="0" smtClean="0">
                <a:solidFill>
                  <a:srgbClr val="6F9500"/>
                </a:solidFill>
              </a:rPr>
              <a:t>: </a:t>
            </a:r>
          </a:p>
          <a:p>
            <a:pPr indent="-274320" algn="ctr"/>
            <a:r>
              <a:rPr lang="en-US" sz="2000" b="1" i="1" dirty="0" smtClean="0">
                <a:solidFill>
                  <a:srgbClr val="705032"/>
                </a:solidFill>
              </a:rPr>
              <a:t>“Preparing, Planting, and Picking”</a:t>
            </a:r>
          </a:p>
          <a:p>
            <a:pPr indent="-274320" algn="ctr"/>
            <a:r>
              <a:rPr lang="en-US" sz="2000" b="1" u="sng" dirty="0" smtClean="0">
                <a:solidFill>
                  <a:srgbClr val="6F9500"/>
                </a:solidFill>
              </a:rPr>
              <a:t>Wednesday PM</a:t>
            </a:r>
            <a:r>
              <a:rPr lang="en-US" sz="2000" b="1" dirty="0" smtClean="0">
                <a:solidFill>
                  <a:srgbClr val="6F9500"/>
                </a:solidFill>
              </a:rPr>
              <a:t>: </a:t>
            </a:r>
          </a:p>
          <a:p>
            <a:pPr indent="-274320" algn="ctr"/>
            <a:r>
              <a:rPr lang="en-US" sz="2000" b="1" i="1" dirty="0" smtClean="0">
                <a:solidFill>
                  <a:srgbClr val="6F9500"/>
                </a:solidFill>
              </a:rPr>
              <a:t> </a:t>
            </a:r>
            <a:r>
              <a:rPr lang="en-US" sz="2000" b="1" i="1" dirty="0" smtClean="0">
                <a:solidFill>
                  <a:srgbClr val="705032"/>
                </a:solidFill>
              </a:rPr>
              <a:t>“Growing Together”</a:t>
            </a:r>
            <a:endParaRPr lang="en-US" sz="2000" b="1" i="1" dirty="0">
              <a:solidFill>
                <a:srgbClr val="70503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87601" y="411910"/>
            <a:ext cx="34467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prstClr val="white"/>
                </a:solidFill>
                <a:latin typeface="Century Gothic"/>
              </a:rPr>
              <a:t>How to Grow a Church</a:t>
            </a:r>
            <a:endParaRPr lang="en-US" sz="4000" b="1" dirty="0">
              <a:solidFill>
                <a:prstClr val="white"/>
              </a:solidFill>
              <a:latin typeface="Century Gothic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75475" y="1167075"/>
            <a:ext cx="4263259" cy="3707182"/>
            <a:chOff x="175475" y="1167075"/>
            <a:chExt cx="4263259" cy="3707182"/>
          </a:xfrm>
        </p:grpSpPr>
        <p:pic>
          <p:nvPicPr>
            <p:cNvPr id="4" name="Picture 3" descr="growing church plant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75" y="1167075"/>
              <a:ext cx="4263259" cy="3707182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 rot="20479607">
              <a:off x="1553505" y="2041217"/>
              <a:ext cx="641522" cy="92333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spAutoFit/>
            </a:bodyPr>
            <a:lstStyle/>
            <a:p>
              <a:pPr algn="ctr"/>
              <a:r>
                <a:rPr lang="en-US" sz="5400" b="1" dirty="0">
                  <a:ln w="19050">
                    <a:solidFill>
                      <a:srgbClr val="3E3D2D">
                        <a:tint val="1000"/>
                      </a:srgbClr>
                    </a:solidFill>
                    <a:prstDash val="solid"/>
                  </a:ln>
                  <a:solidFill>
                    <a:srgbClr val="FF67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Century Gothic"/>
                </a:rPr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9923081"/>
      </p:ext>
    </p:extLst>
  </p:cSld>
  <p:clrMapOvr>
    <a:masterClrMapping/>
  </p:clrMapOvr>
  <p:transition xmlns:p14="http://schemas.microsoft.com/office/powerpoint/2010/main">
    <p:newsfla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286000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Now we’re ready for the second half of our examination of </a:t>
            </a: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 smtClean="0"/>
              <a:t>…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2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provides some basic principles of church growth:</a:t>
            </a:r>
          </a:p>
          <a:p>
            <a:pPr marL="514350" indent="-514350">
              <a:buAutoNum type="arabicPeriod"/>
            </a:pPr>
            <a:r>
              <a:rPr lang="en-US" sz="2800" b="1" i="1" dirty="0" smtClean="0"/>
              <a:t>“</a:t>
            </a:r>
            <a:r>
              <a:rPr lang="en-US" sz="2800" b="1" i="1" dirty="0" smtClean="0">
                <a:solidFill>
                  <a:srgbClr val="78B832"/>
                </a:solidFill>
              </a:rPr>
              <a:t>enjoy peace</a:t>
            </a:r>
            <a:r>
              <a:rPr lang="en-US" sz="2800" b="1" i="1" dirty="0" smtClean="0"/>
              <a:t>”  </a:t>
            </a:r>
            <a:r>
              <a:rPr lang="en-US" sz="2800" dirty="0" smtClean="0"/>
              <a:t>(previous lesson)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/>
              <a:t>“being </a:t>
            </a:r>
            <a:r>
              <a:rPr lang="en-US" sz="2800" b="1" i="1" dirty="0" smtClean="0">
                <a:solidFill>
                  <a:srgbClr val="92D050"/>
                </a:solidFill>
              </a:rPr>
              <a:t>built up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i="1" dirty="0" smtClean="0">
                <a:solidFill>
                  <a:srgbClr val="92D050"/>
                </a:solidFill>
              </a:rPr>
              <a:t>“built up” </a:t>
            </a:r>
            <a:r>
              <a:rPr lang="en-US" sz="2400" b="1" dirty="0" smtClean="0"/>
              <a:t>is translated from </a:t>
            </a:r>
            <a:r>
              <a:rPr lang="en-US" sz="2400" b="1" i="1" dirty="0" err="1" smtClean="0"/>
              <a:t>oikos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(house)  +  </a:t>
            </a:r>
            <a:r>
              <a:rPr lang="en-US" sz="2400" b="1" i="1" dirty="0" smtClean="0"/>
              <a:t>dome </a:t>
            </a:r>
            <a:r>
              <a:rPr lang="en-US" sz="2400" b="1" dirty="0" smtClean="0"/>
              <a:t>(to build) = </a:t>
            </a:r>
            <a:r>
              <a:rPr lang="en-US" sz="2400" b="1" i="1" dirty="0" err="1" smtClean="0"/>
              <a:t>oikodome</a:t>
            </a:r>
            <a:r>
              <a:rPr lang="en-US" sz="2400" b="1" i="1" dirty="0" smtClean="0"/>
              <a:t>, “</a:t>
            </a:r>
            <a:r>
              <a:rPr lang="en-US" sz="2400" b="1" dirty="0" smtClean="0"/>
              <a:t>to build a house, erect a building; to build (up from the foundation)”  but also means, “to restore by building, to rebuild, repair.”  (</a:t>
            </a:r>
            <a:r>
              <a:rPr lang="en-US" sz="2400" b="1" u="sng" dirty="0" smtClean="0"/>
              <a:t>Enhanced Strong’s Lexicon</a:t>
            </a:r>
            <a:r>
              <a:rPr lang="en-US" sz="2400" b="1" dirty="0" smtClean="0"/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400" b="1" dirty="0" smtClean="0"/>
              <a:t>Both of these definitions are important to growth: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Proper growth starts and proceeds from the right foundation, </a:t>
            </a:r>
            <a:r>
              <a:rPr lang="en-US" b="1" u="sng" dirty="0" smtClean="0">
                <a:solidFill>
                  <a:srgbClr val="FFFF00"/>
                </a:solidFill>
              </a:rPr>
              <a:t>1Cor.3:10-11</a:t>
            </a:r>
            <a:r>
              <a:rPr lang="en-US" b="1" dirty="0" smtClean="0"/>
              <a:t>, and purpose (house building/growth, </a:t>
            </a:r>
            <a:r>
              <a:rPr lang="en-US" b="1" u="sng" dirty="0" smtClean="0">
                <a:solidFill>
                  <a:srgbClr val="FFFF00"/>
                </a:solidFill>
              </a:rPr>
              <a:t>Heb.3:4</a:t>
            </a:r>
            <a:r>
              <a:rPr lang="en-US" b="1" dirty="0" smtClean="0"/>
              <a:t>), </a:t>
            </a:r>
            <a:r>
              <a:rPr lang="en-US" b="1" u="sng" dirty="0" smtClean="0">
                <a:solidFill>
                  <a:srgbClr val="FFFF00"/>
                </a:solidFill>
              </a:rPr>
              <a:t>1Cor.3:6-9</a:t>
            </a:r>
            <a:r>
              <a:rPr lang="en-US" b="1" dirty="0" smtClean="0"/>
              <a:t>, and therefore,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Growth may require ‘demolition’ of wrong </a:t>
            </a:r>
            <a:r>
              <a:rPr lang="en-US" b="1" i="1" dirty="0" smtClean="0"/>
              <a:t>additions </a:t>
            </a:r>
            <a:r>
              <a:rPr lang="en-US" b="1" dirty="0" smtClean="0"/>
              <a:t>back to the right foundation also, </a:t>
            </a:r>
            <a:r>
              <a:rPr lang="en-US" b="1" u="sng" dirty="0" smtClean="0">
                <a:solidFill>
                  <a:srgbClr val="FFFF00"/>
                </a:solidFill>
              </a:rPr>
              <a:t>1Cor.3:13-15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2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750"/>
            <a:ext cx="8763000" cy="5734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b="1" i="1" dirty="0" smtClean="0"/>
              <a:t>“being </a:t>
            </a:r>
            <a:r>
              <a:rPr lang="en-US" sz="2800" b="1" i="1" dirty="0" smtClean="0">
                <a:solidFill>
                  <a:srgbClr val="92D050"/>
                </a:solidFill>
              </a:rPr>
              <a:t>built up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Clr>
                <a:schemeClr val="tx1"/>
              </a:buClr>
              <a:buFont typeface="+mj-lt"/>
              <a:buAutoNum type="alphaLcPeriod" startAt="3"/>
            </a:pPr>
            <a:r>
              <a:rPr lang="en-US" sz="2400" b="1" dirty="0" smtClean="0"/>
              <a:t>But in either case, it is an </a:t>
            </a:r>
            <a:r>
              <a:rPr lang="en-US" sz="2400" b="1" i="1" dirty="0" smtClean="0">
                <a:solidFill>
                  <a:srgbClr val="92D050"/>
                </a:solidFill>
              </a:rPr>
              <a:t>internal</a:t>
            </a:r>
            <a:r>
              <a:rPr lang="en-US" sz="2400" b="1" i="1" dirty="0" smtClean="0"/>
              <a:t> </a:t>
            </a:r>
            <a:r>
              <a:rPr lang="en-US" sz="2400" b="1" dirty="0" smtClean="0">
                <a:solidFill>
                  <a:srgbClr val="92D050"/>
                </a:solidFill>
              </a:rPr>
              <a:t>operation</a:t>
            </a:r>
            <a:r>
              <a:rPr lang="en-US" sz="2400" b="1" dirty="0" smtClean="0"/>
              <a:t> performed by those </a:t>
            </a:r>
            <a:r>
              <a:rPr lang="en-US" sz="2400" b="1" i="1" dirty="0" smtClean="0">
                <a:solidFill>
                  <a:srgbClr val="92D050"/>
                </a:solidFill>
              </a:rPr>
              <a:t>inside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a local church, </a:t>
            </a:r>
            <a:r>
              <a:rPr lang="en-US" sz="2400" b="1" dirty="0" smtClean="0">
                <a:solidFill>
                  <a:srgbClr val="92D050"/>
                </a:solidFill>
              </a:rPr>
              <a:t>on the right foundation</a:t>
            </a:r>
            <a:r>
              <a:rPr lang="en-US" sz="2400" b="1" dirty="0" smtClean="0"/>
              <a:t>, </a:t>
            </a:r>
            <a:r>
              <a:rPr lang="en-US" sz="2400" b="1" u="sng" dirty="0" smtClean="0">
                <a:solidFill>
                  <a:srgbClr val="FFFF00"/>
                </a:solidFill>
              </a:rPr>
              <a:t>1Cor.3:1-3</a:t>
            </a:r>
            <a:r>
              <a:rPr lang="en-US" sz="2400" b="1" dirty="0" smtClean="0"/>
              <a:t>. </a:t>
            </a:r>
            <a:r>
              <a:rPr lang="en-US" sz="2400" b="1" i="1" dirty="0" smtClean="0"/>
              <a:t> </a:t>
            </a:r>
            <a:endParaRPr lang="en-US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You don’t </a:t>
            </a:r>
            <a:r>
              <a:rPr lang="en-US" b="1" i="1" dirty="0" smtClean="0"/>
              <a:t>grow </a:t>
            </a:r>
            <a:r>
              <a:rPr lang="en-US" b="1" dirty="0" smtClean="0"/>
              <a:t>a church by “adding on” anything </a:t>
            </a:r>
            <a:r>
              <a:rPr lang="en-US" b="1" i="1" dirty="0" smtClean="0"/>
              <a:t>outside </a:t>
            </a:r>
            <a:r>
              <a:rPr lang="en-US" b="1" dirty="0" smtClean="0"/>
              <a:t>of it, like day cares, schools, “ministries,” social programs, or community outreach programs- these are typically separate institutions built upon different, and thus </a:t>
            </a:r>
            <a:r>
              <a:rPr lang="en-US" b="1" i="1" dirty="0" smtClean="0"/>
              <a:t>unscriptural</a:t>
            </a:r>
            <a:r>
              <a:rPr lang="en-US" b="1" dirty="0" smtClean="0"/>
              <a:t>, foundations, </a:t>
            </a:r>
            <a:r>
              <a:rPr lang="en-US" b="1" u="sng" dirty="0" smtClean="0">
                <a:solidFill>
                  <a:srgbClr val="FFFF00"/>
                </a:solidFill>
              </a:rPr>
              <a:t>2John 9</a:t>
            </a:r>
            <a:r>
              <a:rPr lang="en-US" b="1" dirty="0" smtClean="0"/>
              <a:t>.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Being </a:t>
            </a:r>
            <a:r>
              <a:rPr lang="en-US" b="1" i="1" dirty="0" smtClean="0"/>
              <a:t>“built up” </a:t>
            </a:r>
            <a:r>
              <a:rPr lang="en-US" b="1" dirty="0" smtClean="0"/>
              <a:t>is instead a ‘group project’ performed </a:t>
            </a:r>
            <a:r>
              <a:rPr lang="en-US" b="1" i="1" dirty="0" smtClean="0"/>
              <a:t>internally, </a:t>
            </a:r>
            <a:r>
              <a:rPr lang="en-US" b="1" u="sng" dirty="0" smtClean="0">
                <a:solidFill>
                  <a:srgbClr val="FFFF00"/>
                </a:solidFill>
              </a:rPr>
              <a:t>Eph.2:19-22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4:11-16</a:t>
            </a:r>
            <a:r>
              <a:rPr lang="en-US" b="1" dirty="0" smtClean="0"/>
              <a:t>. </a:t>
            </a:r>
          </a:p>
          <a:p>
            <a:pPr marL="914400" lvl="1" indent="-514350">
              <a:buFont typeface="+mj-lt"/>
              <a:buAutoNum type="alphaLcPeriod" startAt="4"/>
            </a:pPr>
            <a:r>
              <a:rPr lang="en-US" sz="2400" b="1" dirty="0" smtClean="0"/>
              <a:t>Visiting “experts” and various programs are not the solution as these are </a:t>
            </a:r>
            <a:r>
              <a:rPr lang="en-US" sz="2400" b="1" i="1" dirty="0" smtClean="0"/>
              <a:t>externals/add-ons;  </a:t>
            </a:r>
            <a:r>
              <a:rPr lang="en-US" sz="2400" b="1" dirty="0" smtClean="0"/>
              <a:t>growth is </a:t>
            </a:r>
            <a:r>
              <a:rPr lang="en-US" sz="2400" b="1" i="1" dirty="0" smtClean="0">
                <a:solidFill>
                  <a:srgbClr val="78B832"/>
                </a:solidFill>
              </a:rPr>
              <a:t>inside out</a:t>
            </a:r>
            <a:r>
              <a:rPr lang="en-US" sz="2400" b="1" i="1" dirty="0" smtClean="0"/>
              <a:t>.</a:t>
            </a:r>
            <a:endParaRPr lang="en-US" sz="2400" b="1" dirty="0" smtClean="0"/>
          </a:p>
          <a:p>
            <a:pPr marL="1314450" lvl="2" indent="-514350">
              <a:buFont typeface="+mj-lt"/>
              <a:buAutoNum type="arabicParenR"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2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750"/>
            <a:ext cx="8915400" cy="5734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b="1" i="1" dirty="0" smtClean="0"/>
              <a:t>“</a:t>
            </a:r>
            <a:r>
              <a:rPr lang="en-US" sz="2800" b="1" i="1" dirty="0" smtClean="0">
                <a:solidFill>
                  <a:srgbClr val="92D050"/>
                </a:solidFill>
              </a:rPr>
              <a:t>going on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dirty="0" smtClean="0"/>
              <a:t>These two English words are translated from one Greek one, </a:t>
            </a:r>
            <a:r>
              <a:rPr lang="en-US" sz="2400" b="1" i="1" dirty="0" err="1" smtClean="0"/>
              <a:t>poreuomai</a:t>
            </a:r>
            <a:r>
              <a:rPr lang="en-US" sz="2400" b="1" i="1" dirty="0" smtClean="0"/>
              <a:t>, </a:t>
            </a:r>
            <a:r>
              <a:rPr lang="en-US" sz="2400" b="1" dirty="0" smtClean="0"/>
              <a:t>which contains critical information. </a:t>
            </a:r>
            <a:r>
              <a:rPr lang="en-US" sz="2400" b="1" i="1" dirty="0" smtClean="0"/>
              <a:t> </a:t>
            </a:r>
            <a:endParaRPr lang="en-US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en-US" b="1" i="1" dirty="0" err="1" smtClean="0"/>
              <a:t>Poreuomai</a:t>
            </a:r>
            <a:r>
              <a:rPr lang="en-US" b="1" i="1" dirty="0" smtClean="0"/>
              <a:t> </a:t>
            </a:r>
            <a:r>
              <a:rPr lang="en-US" b="1" dirty="0" smtClean="0"/>
              <a:t>is defined as “to lead over, carry over, transfer; to pursue the journey on which one has entered, to continue on one’s journey” (</a:t>
            </a:r>
            <a:r>
              <a:rPr lang="en-US" b="1" u="sng" dirty="0" smtClean="0"/>
              <a:t>Ibid</a:t>
            </a:r>
            <a:r>
              <a:rPr lang="en-US" b="1" dirty="0" smtClean="0"/>
              <a:t>),  </a:t>
            </a:r>
            <a:r>
              <a:rPr lang="en-US" b="1" u="sng" dirty="0" smtClean="0">
                <a:solidFill>
                  <a:srgbClr val="FFFF00"/>
                </a:solidFill>
              </a:rPr>
              <a:t>cp. 1Pet.4:3</a:t>
            </a:r>
            <a:r>
              <a:rPr lang="en-US" b="1" dirty="0" smtClean="0"/>
              <a:t>.</a:t>
            </a:r>
            <a:endParaRPr lang="en-US" b="1" i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Unfortunately, many feel like </a:t>
            </a:r>
            <a:r>
              <a:rPr lang="en-US" b="1" i="1" dirty="0" smtClean="0"/>
              <a:t>baptism </a:t>
            </a:r>
            <a:r>
              <a:rPr lang="en-US" b="1" dirty="0" smtClean="0"/>
              <a:t>and </a:t>
            </a:r>
            <a:r>
              <a:rPr lang="en-US" b="1" i="1" dirty="0" smtClean="0"/>
              <a:t>church membership </a:t>
            </a:r>
            <a:r>
              <a:rPr lang="en-US" b="1" dirty="0" smtClean="0"/>
              <a:t>are the goal/end, rather than the </a:t>
            </a:r>
            <a:r>
              <a:rPr lang="en-US" b="1" i="1" dirty="0" smtClean="0"/>
              <a:t>means </a:t>
            </a:r>
            <a:r>
              <a:rPr lang="en-US" b="1" dirty="0" smtClean="0"/>
              <a:t>to the </a:t>
            </a:r>
            <a:r>
              <a:rPr lang="en-US" b="1" i="1" dirty="0" smtClean="0"/>
              <a:t>end/goal </a:t>
            </a:r>
            <a:r>
              <a:rPr lang="en-US" b="1" dirty="0" smtClean="0"/>
              <a:t>of personal and collective growth, </a:t>
            </a:r>
            <a:r>
              <a:rPr lang="en-US" b="1" u="sng" dirty="0" smtClean="0">
                <a:solidFill>
                  <a:srgbClr val="FFFF00"/>
                </a:solidFill>
              </a:rPr>
              <a:t>2Pet.1:5-9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3:18</a:t>
            </a:r>
            <a:r>
              <a:rPr lang="en-US" b="1" dirty="0" smtClean="0"/>
              <a:t>.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Fortunately, such thinking was not a part of these early churches- which is part of why they grew both </a:t>
            </a:r>
            <a:r>
              <a:rPr lang="en-US" b="1" i="1" dirty="0" smtClean="0"/>
              <a:t>spiritually</a:t>
            </a:r>
            <a:r>
              <a:rPr lang="en-US" b="1" dirty="0" smtClean="0"/>
              <a:t> </a:t>
            </a:r>
            <a:r>
              <a:rPr lang="en-US" b="1" u="sng" dirty="0" smtClean="0"/>
              <a:t>and</a:t>
            </a:r>
            <a:r>
              <a:rPr lang="en-US" b="1" dirty="0" smtClean="0"/>
              <a:t> </a:t>
            </a:r>
            <a:r>
              <a:rPr lang="en-US" b="1" i="1" dirty="0" smtClean="0"/>
              <a:t>numerically!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2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750"/>
            <a:ext cx="8915400" cy="5734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2800" b="1" i="1" dirty="0" smtClean="0"/>
              <a:t>“</a:t>
            </a:r>
            <a:r>
              <a:rPr lang="en-US" sz="2800" b="1" i="1" dirty="0" smtClean="0">
                <a:solidFill>
                  <a:srgbClr val="92D050"/>
                </a:solidFill>
              </a:rPr>
              <a:t>in the fear of the Lord</a:t>
            </a:r>
            <a:r>
              <a:rPr lang="en-US" sz="2800" b="1" i="1" dirty="0" smtClean="0"/>
              <a:t>”  </a:t>
            </a:r>
            <a:r>
              <a:rPr lang="en-US" sz="2400" b="1" dirty="0" smtClean="0"/>
              <a:t>(closely connected to the previous)</a:t>
            </a:r>
            <a:endParaRPr lang="en-US" sz="3000" b="1" i="1" dirty="0" smtClean="0"/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dirty="0" smtClean="0"/>
              <a:t>While Christians, or </a:t>
            </a:r>
            <a:r>
              <a:rPr lang="en-US" sz="2400" b="1" i="1" dirty="0" smtClean="0"/>
              <a:t>saved </a:t>
            </a:r>
            <a:r>
              <a:rPr lang="en-US" sz="2400" b="1" dirty="0" smtClean="0"/>
              <a:t>people, should not be afraid of judgment, </a:t>
            </a:r>
            <a:r>
              <a:rPr lang="en-US" sz="2400" b="1" u="sng" dirty="0" smtClean="0">
                <a:solidFill>
                  <a:srgbClr val="FFFF00"/>
                </a:solidFill>
              </a:rPr>
              <a:t>1John 4:18</a:t>
            </a:r>
            <a:r>
              <a:rPr lang="en-US" sz="2400" b="1" dirty="0" smtClean="0"/>
              <a:t>, they should still </a:t>
            </a:r>
            <a:r>
              <a:rPr lang="en-US" sz="2400" b="1" i="1" dirty="0" smtClean="0"/>
              <a:t>fear the Lord.  </a:t>
            </a:r>
            <a:endParaRPr lang="en-US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It is precisely this </a:t>
            </a:r>
            <a:r>
              <a:rPr lang="en-US" b="1" i="1" dirty="0" smtClean="0"/>
              <a:t>fear of the Lord </a:t>
            </a:r>
            <a:r>
              <a:rPr lang="en-US" b="1" dirty="0" smtClean="0"/>
              <a:t>that causes them to do all they can to please Him (</a:t>
            </a:r>
            <a:r>
              <a:rPr lang="en-US" b="1" u="sng" dirty="0" smtClean="0">
                <a:solidFill>
                  <a:srgbClr val="FFFF00"/>
                </a:solidFill>
              </a:rPr>
              <a:t>Eph.5:10</a:t>
            </a:r>
            <a:r>
              <a:rPr lang="en-US" b="1" dirty="0" smtClean="0"/>
              <a:t>), so that they have </a:t>
            </a:r>
            <a:r>
              <a:rPr lang="en-US" b="1" i="1" dirty="0" smtClean="0"/>
              <a:t>no fear of judgment!, </a:t>
            </a:r>
            <a:r>
              <a:rPr lang="en-US" b="1" u="sng" dirty="0" smtClean="0">
                <a:solidFill>
                  <a:srgbClr val="FFFF00"/>
                </a:solidFill>
              </a:rPr>
              <a:t>Rom.8:12-17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31-39</a:t>
            </a:r>
            <a:r>
              <a:rPr lang="en-US" b="1" dirty="0" smtClean="0"/>
              <a:t>.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Put another way, right relationships are not the cause of </a:t>
            </a:r>
            <a:r>
              <a:rPr lang="en-US" b="1" i="1" dirty="0" smtClean="0"/>
              <a:t>fear, </a:t>
            </a:r>
            <a:r>
              <a:rPr lang="en-US" b="1" dirty="0" smtClean="0"/>
              <a:t>but violations of the terms of those </a:t>
            </a:r>
            <a:r>
              <a:rPr lang="en-US" b="1" smtClean="0"/>
              <a:t>relationships are! </a:t>
            </a:r>
            <a:endParaRPr lang="en-US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Individuals who forget this do not grow spiritually; and local churches made up of individuals who have forgotten this likewise do not grow </a:t>
            </a:r>
            <a:r>
              <a:rPr lang="en-US" b="1" i="1" dirty="0" smtClean="0"/>
              <a:t>spiritually, </a:t>
            </a:r>
            <a:r>
              <a:rPr lang="en-US" b="1" dirty="0" smtClean="0"/>
              <a:t>and thus do not grow</a:t>
            </a:r>
            <a:r>
              <a:rPr lang="en-US" b="1" i="1" dirty="0" smtClean="0"/>
              <a:t> </a:t>
            </a:r>
            <a:r>
              <a:rPr lang="en-US" b="1" dirty="0" smtClean="0"/>
              <a:t> </a:t>
            </a:r>
            <a:r>
              <a:rPr lang="en-US" b="1" i="1" dirty="0" smtClean="0"/>
              <a:t>numerically</a:t>
            </a:r>
            <a:r>
              <a:rPr lang="en-US" b="1" dirty="0" smtClean="0"/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cf. 2Pet.1:9-11</a:t>
            </a:r>
            <a:r>
              <a:rPr lang="en-US" b="1" dirty="0" smtClean="0"/>
              <a:t>.  We must understand: </a:t>
            </a:r>
            <a:r>
              <a:rPr lang="en-US" b="1" dirty="0" smtClean="0">
                <a:solidFill>
                  <a:srgbClr val="FF3300"/>
                </a:solidFill>
              </a:rPr>
              <a:t>satisfaction (no fear)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3300"/>
                </a:solidFill>
              </a:rPr>
              <a:t>apathy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3300"/>
                </a:solidFill>
              </a:rPr>
              <a:t>stagnation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3300"/>
                </a:solidFill>
              </a:rPr>
              <a:t>death</a:t>
            </a:r>
            <a:r>
              <a:rPr lang="en-US" b="1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2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750"/>
            <a:ext cx="8915400" cy="57342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3000" b="1" dirty="0">
                <a:solidFill>
                  <a:srgbClr val="FFFF00"/>
                </a:solidFill>
              </a:rPr>
              <a:t> </a:t>
            </a:r>
            <a:r>
              <a:rPr lang="en-US" sz="30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i="1" dirty="0" smtClean="0"/>
              <a:t>“</a:t>
            </a:r>
            <a:r>
              <a:rPr lang="en-US" sz="2800" b="1" i="1" dirty="0" smtClean="0">
                <a:solidFill>
                  <a:srgbClr val="92D050"/>
                </a:solidFill>
              </a:rPr>
              <a:t>and in the comfort of the Holy Spirit</a:t>
            </a:r>
            <a:r>
              <a:rPr lang="en-US" sz="2800" b="1" i="1" dirty="0" smtClean="0"/>
              <a:t>”  </a:t>
            </a:r>
            <a:endParaRPr lang="en-US" sz="3000" b="1" i="1" dirty="0" smtClean="0"/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dirty="0" smtClean="0"/>
              <a:t>The </a:t>
            </a:r>
            <a:r>
              <a:rPr lang="en-US" sz="2400" b="1" i="1" dirty="0" smtClean="0">
                <a:solidFill>
                  <a:srgbClr val="92D050"/>
                </a:solidFill>
              </a:rPr>
              <a:t>Holy Spirit’s </a:t>
            </a:r>
            <a:r>
              <a:rPr lang="en-US" sz="2400" b="1" dirty="0" smtClean="0"/>
              <a:t>work/purpose was to </a:t>
            </a:r>
            <a:r>
              <a:rPr lang="en-US" sz="2400" b="1" i="1" dirty="0" smtClean="0"/>
              <a:t>exhort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encourage </a:t>
            </a:r>
            <a:r>
              <a:rPr lang="en-US" sz="2400" b="1" dirty="0" smtClean="0"/>
              <a:t>through the </a:t>
            </a:r>
            <a:r>
              <a:rPr lang="en-US" sz="2400" b="1" i="1" dirty="0" smtClean="0"/>
              <a:t>revelation </a:t>
            </a:r>
            <a:r>
              <a:rPr lang="en-US" sz="2400" b="1" dirty="0" smtClean="0"/>
              <a:t>of the Word, </a:t>
            </a:r>
            <a:r>
              <a:rPr lang="en-US" sz="2400" b="1" u="sng" dirty="0" smtClean="0">
                <a:solidFill>
                  <a:srgbClr val="FFFF00"/>
                </a:solidFill>
              </a:rPr>
              <a:t>1Cor.2:10-16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Eph.3:3-5</a:t>
            </a:r>
            <a:r>
              <a:rPr lang="en-US" sz="2400" b="1" dirty="0" smtClean="0"/>
              <a:t>.</a:t>
            </a:r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i="1" dirty="0" smtClean="0">
                <a:solidFill>
                  <a:srgbClr val="92D050"/>
                </a:solidFill>
              </a:rPr>
              <a:t>Comfort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is translated from </a:t>
            </a:r>
            <a:r>
              <a:rPr lang="en-US" sz="2400" b="1" i="1" dirty="0" err="1" smtClean="0"/>
              <a:t>paraklesis</a:t>
            </a:r>
            <a:r>
              <a:rPr lang="en-US" sz="2400" b="1" i="1" dirty="0" smtClean="0"/>
              <a:t>:  </a:t>
            </a:r>
            <a:r>
              <a:rPr lang="en-US" sz="2400" b="1" i="1" dirty="0" err="1" smtClean="0"/>
              <a:t>para</a:t>
            </a:r>
            <a:r>
              <a:rPr lang="en-US" sz="2400" b="1" i="1" dirty="0" smtClean="0"/>
              <a:t> (by, beside,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near</a:t>
            </a:r>
            <a:r>
              <a:rPr lang="en-US" sz="2400" b="1" dirty="0" smtClean="0"/>
              <a:t>) + </a:t>
            </a:r>
            <a:r>
              <a:rPr lang="en-US" sz="2400" b="1" i="1" dirty="0" err="1" smtClean="0"/>
              <a:t>kaleo</a:t>
            </a:r>
            <a:r>
              <a:rPr lang="en-US" sz="2400" b="1" i="1" dirty="0" smtClean="0"/>
              <a:t> (to call</a:t>
            </a:r>
            <a:r>
              <a:rPr lang="en-US" sz="2400" b="1" dirty="0" smtClean="0"/>
              <a:t> or </a:t>
            </a:r>
            <a:r>
              <a:rPr lang="en-US" sz="2400" b="1" i="1" dirty="0" smtClean="0"/>
              <a:t>invite</a:t>
            </a:r>
            <a:r>
              <a:rPr lang="en-US" sz="2400" b="1" dirty="0" smtClean="0"/>
              <a:t>) = lit. </a:t>
            </a:r>
            <a:r>
              <a:rPr lang="en-US" sz="2400" b="1" i="1" dirty="0" smtClean="0"/>
              <a:t>to call near </a:t>
            </a:r>
            <a:r>
              <a:rPr lang="en-US" sz="2400" b="1" dirty="0" smtClean="0"/>
              <a:t>or </a:t>
            </a:r>
            <a:r>
              <a:rPr lang="en-US" sz="2400" b="1" i="1" dirty="0" smtClean="0"/>
              <a:t>beside</a:t>
            </a:r>
            <a:r>
              <a:rPr lang="en-US" sz="2400" b="1" dirty="0" smtClean="0"/>
              <a:t>; metaphorically, it means to </a:t>
            </a:r>
            <a:r>
              <a:rPr lang="en-US" sz="2400" b="1" i="1" dirty="0" smtClean="0">
                <a:solidFill>
                  <a:srgbClr val="92D050"/>
                </a:solidFill>
              </a:rPr>
              <a:t>exhort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or </a:t>
            </a:r>
            <a:r>
              <a:rPr lang="en-US" sz="2400" b="1" i="1" dirty="0" smtClean="0">
                <a:solidFill>
                  <a:srgbClr val="92D050"/>
                </a:solidFill>
              </a:rPr>
              <a:t>summon for help</a:t>
            </a:r>
            <a:r>
              <a:rPr lang="en-US" sz="2400" b="1" i="1" dirty="0" smtClean="0"/>
              <a:t>.  </a:t>
            </a:r>
            <a:r>
              <a:rPr lang="en-US" sz="2400" b="1" dirty="0" smtClean="0"/>
              <a:t>Thus,</a:t>
            </a:r>
            <a:endParaRPr lang="en-US" b="1" dirty="0" smtClean="0"/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Individuals and local churches who grow understand their </a:t>
            </a:r>
            <a:r>
              <a:rPr lang="en-US" b="1" i="1" dirty="0" smtClean="0"/>
              <a:t>call </a:t>
            </a:r>
            <a:r>
              <a:rPr lang="en-US" b="1" dirty="0" smtClean="0"/>
              <a:t>of the </a:t>
            </a:r>
            <a:r>
              <a:rPr lang="en-US" b="1" i="1" dirty="0" smtClean="0"/>
              <a:t>Spirit </a:t>
            </a:r>
            <a:r>
              <a:rPr lang="en-US" b="1" dirty="0" smtClean="0"/>
              <a:t>for </a:t>
            </a:r>
            <a:r>
              <a:rPr lang="en-US" b="1" i="1" dirty="0" smtClean="0">
                <a:solidFill>
                  <a:srgbClr val="92D050"/>
                </a:solidFill>
              </a:rPr>
              <a:t>help</a:t>
            </a:r>
            <a:r>
              <a:rPr lang="en-US" b="1" i="1" dirty="0" smtClean="0"/>
              <a:t> </a:t>
            </a:r>
            <a:r>
              <a:rPr lang="en-US" b="1" dirty="0" smtClean="0"/>
              <a:t>in His work of </a:t>
            </a:r>
            <a:r>
              <a:rPr lang="en-US" b="1" i="1" dirty="0" smtClean="0"/>
              <a:t>revealing/teaching the word of God, </a:t>
            </a:r>
            <a:r>
              <a:rPr lang="en-US" b="1" u="sng" dirty="0" smtClean="0">
                <a:solidFill>
                  <a:srgbClr val="FFFF00"/>
                </a:solidFill>
              </a:rPr>
              <a:t>Acts </a:t>
            </a:r>
            <a:r>
              <a:rPr lang="en-US" b="1" u="sng" dirty="0" smtClean="0">
                <a:solidFill>
                  <a:srgbClr val="FFFF00"/>
                </a:solidFill>
              </a:rPr>
              <a:t>2:42,47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Matt.5:13-16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25:14</a:t>
            </a:r>
            <a:r>
              <a:rPr lang="en-US" b="1" dirty="0" smtClean="0"/>
              <a:t> (</a:t>
            </a:r>
            <a:r>
              <a:rPr lang="en-US" b="1" i="1" dirty="0" smtClean="0"/>
              <a:t>“entrusted his possessions”!</a:t>
            </a:r>
            <a:r>
              <a:rPr lang="en-US" b="1" dirty="0" smtClean="0"/>
              <a:t>)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1Thess.2:4</a:t>
            </a:r>
            <a:r>
              <a:rPr lang="en-US" b="1" dirty="0" smtClean="0"/>
              <a:t>;  and,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Are also </a:t>
            </a:r>
            <a:r>
              <a:rPr lang="en-US" b="1" i="1" dirty="0" smtClean="0"/>
              <a:t>encouraged, exhorted, admonished, </a:t>
            </a:r>
            <a:r>
              <a:rPr lang="en-US" b="1" dirty="0" smtClean="0"/>
              <a:t>and </a:t>
            </a:r>
            <a:r>
              <a:rPr lang="en-US" b="1" i="1" dirty="0" smtClean="0"/>
              <a:t>helped </a:t>
            </a:r>
            <a:r>
              <a:rPr lang="en-US" b="1" dirty="0" smtClean="0"/>
              <a:t>by the Spirit through His work of revelation, </a:t>
            </a:r>
            <a:r>
              <a:rPr lang="en-US" b="1" u="sng" dirty="0" smtClean="0">
                <a:solidFill>
                  <a:srgbClr val="FFFF00"/>
                </a:solidFill>
              </a:rPr>
              <a:t>Acts 20:32</a:t>
            </a:r>
            <a:r>
              <a:rPr lang="en-US" b="1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Parts 1 &amp; 2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5791200" cy="205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We’ll continue with more later, but remember God’s revealed wisdom of </a:t>
            </a:r>
            <a:r>
              <a:rPr lang="en-US" b="1" i="1" dirty="0" smtClean="0"/>
              <a:t>keys to growing a church </a:t>
            </a:r>
            <a:r>
              <a:rPr lang="en-US" b="1" dirty="0" smtClean="0"/>
              <a:t>from </a:t>
            </a:r>
            <a:r>
              <a:rPr lang="en-US" b="1" u="sng" dirty="0" smtClean="0">
                <a:solidFill>
                  <a:srgbClr val="FFFF00"/>
                </a:solidFill>
              </a:rPr>
              <a:t>Acts 9:31</a:t>
            </a:r>
            <a:r>
              <a:rPr lang="en-US" b="1" dirty="0" smtClean="0"/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3048000"/>
            <a:ext cx="8610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800" b="1" dirty="0" smtClean="0">
                <a:solidFill>
                  <a:srgbClr val="92D050"/>
                </a:solidFill>
              </a:rPr>
              <a:t>Peace-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more as freedom from </a:t>
            </a:r>
            <a:r>
              <a:rPr lang="en-US" sz="2800" b="1" i="1" dirty="0" smtClean="0"/>
              <a:t>internal conflict </a:t>
            </a:r>
            <a:r>
              <a:rPr lang="en-US" sz="2800" b="1" dirty="0" smtClean="0"/>
              <a:t>than from </a:t>
            </a:r>
            <a:r>
              <a:rPr lang="en-US" sz="2800" b="1" i="1" dirty="0" smtClean="0"/>
              <a:t>external persecution; 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solidFill>
                  <a:srgbClr val="92D050"/>
                </a:solidFill>
              </a:rPr>
              <a:t>Building up </a:t>
            </a:r>
            <a:r>
              <a:rPr lang="en-US" sz="2800" b="1" i="1" dirty="0" smtClean="0"/>
              <a:t>from within</a:t>
            </a:r>
            <a:r>
              <a:rPr lang="en-US" sz="2800" b="1" dirty="0" smtClean="0"/>
              <a:t>;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solidFill>
                  <a:srgbClr val="92D050"/>
                </a:solidFill>
              </a:rPr>
              <a:t>Going on- </a:t>
            </a:r>
            <a:r>
              <a:rPr lang="en-US" sz="2800" b="1" i="1" dirty="0" smtClean="0"/>
              <a:t>continuing to pursue </a:t>
            </a:r>
            <a:r>
              <a:rPr lang="en-US" sz="2800" b="1" dirty="0" smtClean="0"/>
              <a:t>the journey begun;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solidFill>
                  <a:srgbClr val="92D050"/>
                </a:solidFill>
              </a:rPr>
              <a:t>In the fear of the Lord- </a:t>
            </a:r>
            <a:r>
              <a:rPr lang="en-US" sz="2800" b="1" dirty="0" smtClean="0"/>
              <a:t>maintaining a relationship that is </a:t>
            </a:r>
            <a:r>
              <a:rPr lang="en-US" sz="2800" b="1" i="1" dirty="0" smtClean="0"/>
              <a:t>right </a:t>
            </a:r>
            <a:r>
              <a:rPr lang="en-US" sz="2800" b="1" dirty="0" smtClean="0"/>
              <a:t>with and </a:t>
            </a:r>
            <a:r>
              <a:rPr lang="en-US" sz="2800" b="1" i="1" dirty="0" smtClean="0"/>
              <a:t>useful </a:t>
            </a:r>
            <a:r>
              <a:rPr lang="en-US" sz="2800" b="1" dirty="0" smtClean="0"/>
              <a:t>to Him;</a:t>
            </a:r>
          </a:p>
          <a:p>
            <a:pPr marL="514350" indent="-514350">
              <a:buAutoNum type="arabicParenR"/>
            </a:pPr>
            <a:r>
              <a:rPr lang="en-US" sz="2800" b="1" dirty="0" smtClean="0">
                <a:solidFill>
                  <a:srgbClr val="92D050"/>
                </a:solidFill>
              </a:rPr>
              <a:t>In the comfort of the Holy Spirit- </a:t>
            </a:r>
            <a:r>
              <a:rPr lang="en-US" sz="2800" b="1" dirty="0" smtClean="0"/>
              <a:t>being </a:t>
            </a:r>
            <a:r>
              <a:rPr lang="en-US" sz="2800" b="1" i="1" dirty="0" smtClean="0"/>
              <a:t>built up </a:t>
            </a:r>
            <a:r>
              <a:rPr lang="en-US" sz="2800" b="1" dirty="0" smtClean="0"/>
              <a:t>by His revealed word, </a:t>
            </a:r>
            <a:r>
              <a:rPr lang="en-US" sz="2800" b="1" u="sng" dirty="0" smtClean="0"/>
              <a:t>and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building up </a:t>
            </a:r>
            <a:r>
              <a:rPr lang="en-US" sz="2800" b="1" dirty="0" smtClean="0"/>
              <a:t>with it. </a:t>
            </a:r>
            <a:endParaRPr lang="en-US" dirty="0"/>
          </a:p>
        </p:txBody>
      </p:sp>
      <p:pic>
        <p:nvPicPr>
          <p:cNvPr id="7" name="Picture 6" descr="growing church pla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914399"/>
            <a:ext cx="2511552" cy="2183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458200" cy="56388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Please notice these passages with me from </a:t>
            </a:r>
            <a:r>
              <a:rPr lang="en-US" b="1" u="sng" dirty="0" smtClean="0">
                <a:solidFill>
                  <a:srgbClr val="FFFF00"/>
                </a:solidFill>
              </a:rPr>
              <a:t>Acts</a:t>
            </a:r>
            <a:r>
              <a:rPr lang="en-US" b="1" dirty="0" smtClean="0"/>
              <a:t>:</a:t>
            </a:r>
          </a:p>
          <a:p>
            <a:pPr algn="l"/>
            <a:r>
              <a:rPr lang="en-US" sz="2800" b="1" u="sng" dirty="0" smtClean="0">
                <a:solidFill>
                  <a:srgbClr val="FFFF00"/>
                </a:solidFill>
              </a:rPr>
              <a:t>2:47</a:t>
            </a:r>
          </a:p>
          <a:p>
            <a:pPr lvl="1" algn="l"/>
            <a:r>
              <a:rPr lang="en-US" b="1" u="sng" dirty="0" smtClean="0">
                <a:solidFill>
                  <a:srgbClr val="FFFF00"/>
                </a:solidFill>
              </a:rPr>
              <a:t>4:4</a:t>
            </a:r>
          </a:p>
          <a:p>
            <a:pPr lvl="2" algn="l"/>
            <a:r>
              <a:rPr lang="en-US" sz="2800" b="1" u="sng" dirty="0" smtClean="0">
                <a:solidFill>
                  <a:srgbClr val="FFFF00"/>
                </a:solidFill>
              </a:rPr>
              <a:t>5:14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lvl="3" algn="l"/>
            <a:r>
              <a:rPr lang="en-US" sz="2800" b="1" u="sng" dirty="0" smtClean="0">
                <a:solidFill>
                  <a:srgbClr val="FFFF00"/>
                </a:solidFill>
              </a:rPr>
              <a:t>6:7</a:t>
            </a:r>
          </a:p>
          <a:p>
            <a:pPr lvl="4" algn="l"/>
            <a:r>
              <a:rPr lang="en-US" sz="2800" b="1" u="sng" dirty="0" smtClean="0">
                <a:solidFill>
                  <a:srgbClr val="FFFF00"/>
                </a:solidFill>
              </a:rPr>
              <a:t>12:24</a:t>
            </a:r>
          </a:p>
          <a:p>
            <a:pPr lvl="5" algn="l"/>
            <a:r>
              <a:rPr lang="en-US" sz="2800" b="1" u="sng" dirty="0" smtClean="0">
                <a:solidFill>
                  <a:srgbClr val="FFFF00"/>
                </a:solidFill>
              </a:rPr>
              <a:t>16:5</a:t>
            </a:r>
          </a:p>
          <a:p>
            <a:pPr lvl="6" algn="l"/>
            <a:r>
              <a:rPr lang="en-US" sz="2800" b="1" u="sng" dirty="0" smtClean="0">
                <a:solidFill>
                  <a:srgbClr val="FFFF00"/>
                </a:solidFill>
              </a:rPr>
              <a:t>19:20</a:t>
            </a:r>
          </a:p>
          <a:p>
            <a:pPr lvl="7" algn="l"/>
            <a:r>
              <a:rPr lang="en-US" sz="2800" b="1" u="sng" dirty="0" smtClean="0">
                <a:solidFill>
                  <a:srgbClr val="FFFF00"/>
                </a:solidFill>
              </a:rPr>
              <a:t>28:30-31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/>
            <a:r>
              <a:rPr lang="en-US" sz="2800" b="1" dirty="0" smtClean="0"/>
              <a:t>From these verses, it is obvious that a pattern of growth characterized the early church.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91000" y="1676400"/>
            <a:ext cx="4800600" cy="34163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But, it is also apparent that such a pattern of growth </a:t>
            </a:r>
            <a:r>
              <a:rPr lang="en-US" sz="2400" b="1" u="sng" dirty="0" smtClean="0">
                <a:solidFill>
                  <a:srgbClr val="FF0000"/>
                </a:solidFill>
              </a:rPr>
              <a:t>does not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characterize most congregations of the church today.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There may be several reasons for this reversed trend- both legitimate (</a:t>
            </a:r>
            <a:r>
              <a:rPr lang="en-US" sz="2400" b="1" u="sng" dirty="0" smtClean="0">
                <a:solidFill>
                  <a:srgbClr val="FF0000"/>
                </a:solidFill>
              </a:rPr>
              <a:t>Rev.2:18-25</a:t>
            </a:r>
            <a:r>
              <a:rPr lang="en-US" sz="2400" b="1" dirty="0" smtClean="0">
                <a:solidFill>
                  <a:schemeClr val="bg1"/>
                </a:solidFill>
              </a:rPr>
              <a:t>), and illegitimate.</a:t>
            </a:r>
          </a:p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However, let’s not contribute to the problem- let’s continue to grow!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smtClean="0"/>
              <a:t>There are a few important points to be made before we begin: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“The” church refers to the </a:t>
            </a:r>
            <a:r>
              <a:rPr lang="en-US" b="1" i="1" dirty="0" smtClean="0"/>
              <a:t>universal </a:t>
            </a:r>
            <a:r>
              <a:rPr lang="en-US" b="1" dirty="0" smtClean="0"/>
              <a:t>church; “a” church refers to a </a:t>
            </a:r>
            <a:r>
              <a:rPr lang="en-US" b="1" i="1" dirty="0" smtClean="0"/>
              <a:t>local </a:t>
            </a:r>
            <a:r>
              <a:rPr lang="en-US" b="1" dirty="0" smtClean="0"/>
              <a:t>congregation of individual believers who have banded themselves together (aka </a:t>
            </a:r>
            <a:r>
              <a:rPr lang="en-US" b="1" i="1" dirty="0" smtClean="0"/>
              <a:t>fellowship</a:t>
            </a:r>
            <a:r>
              <a:rPr lang="en-US" b="1" dirty="0" smtClean="0"/>
              <a:t>) in a given locale to worship and work together as </a:t>
            </a:r>
            <a:r>
              <a:rPr lang="en-US" b="1" i="1" u="sng" dirty="0" smtClean="0"/>
              <a:t>a</a:t>
            </a:r>
            <a:r>
              <a:rPr lang="en-US" b="1" dirty="0" smtClean="0"/>
              <a:t> body of Christ.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“The” church is grown by converting people to Christ; “a” church is grown primarily through the spiritual maturation process of its members, </a:t>
            </a:r>
            <a:r>
              <a:rPr lang="en-US" b="1" u="sng" dirty="0" smtClean="0">
                <a:solidFill>
                  <a:srgbClr val="FFFF00"/>
                </a:solidFill>
              </a:rPr>
              <a:t>John 15:8</a:t>
            </a:r>
            <a:r>
              <a:rPr lang="en-US" b="1" dirty="0" smtClean="0"/>
              <a:t>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Mere </a:t>
            </a:r>
            <a:r>
              <a:rPr lang="en-US" b="1" i="1" dirty="0"/>
              <a:t>n</a:t>
            </a:r>
            <a:r>
              <a:rPr lang="en-US" b="1" i="1" dirty="0" smtClean="0"/>
              <a:t>umerical increase </a:t>
            </a:r>
            <a:r>
              <a:rPr lang="en-US" b="1" dirty="0" smtClean="0"/>
              <a:t>can be a product of factors which are </a:t>
            </a:r>
            <a:r>
              <a:rPr lang="en-US" b="1" i="1" dirty="0" smtClean="0"/>
              <a:t>external </a:t>
            </a:r>
            <a:r>
              <a:rPr lang="en-US" b="1" dirty="0" smtClean="0"/>
              <a:t>to a local church such as a local economic boom; or can be </a:t>
            </a:r>
            <a:r>
              <a:rPr lang="en-US" b="1" i="1" dirty="0" smtClean="0"/>
              <a:t>internal </a:t>
            </a:r>
            <a:r>
              <a:rPr lang="en-US" b="1" dirty="0" smtClean="0"/>
              <a:t>but </a:t>
            </a:r>
            <a:r>
              <a:rPr lang="en-US" b="1" i="1" dirty="0" smtClean="0"/>
              <a:t>unscriptural, </a:t>
            </a:r>
            <a:r>
              <a:rPr lang="en-US" b="1" dirty="0" smtClean="0"/>
              <a:t>such as the carnal enticements of food, fun, and/or social and secular programs.</a:t>
            </a:r>
            <a:r>
              <a:rPr lang="en-US" b="1" i="1" dirty="0" smtClean="0"/>
              <a:t>  </a:t>
            </a:r>
            <a:r>
              <a:rPr lang="en-US" b="1" dirty="0" smtClean="0"/>
              <a:t>Such things are </a:t>
            </a:r>
            <a:r>
              <a:rPr lang="en-US" b="1" u="sng" dirty="0" smtClean="0"/>
              <a:t>not</a:t>
            </a:r>
            <a:r>
              <a:rPr lang="en-US" b="1" dirty="0" smtClean="0"/>
              <a:t> what we will be considering in “How to Grow a Church.”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458200" cy="57342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b="1" dirty="0" smtClean="0"/>
              <a:t>There are a few important points to be made before we begin: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b="1" dirty="0" smtClean="0"/>
              <a:t>Instead, by “growing a church,” we will be emphasizing the </a:t>
            </a:r>
            <a:r>
              <a:rPr lang="en-US" b="1" i="1" dirty="0" smtClean="0"/>
              <a:t>spiritual </a:t>
            </a:r>
            <a:r>
              <a:rPr lang="en-US" b="1" dirty="0" smtClean="0"/>
              <a:t>maturation process by which reproduction naturally occurs. All living things follow the same God-ordained pattern: </a:t>
            </a:r>
            <a:r>
              <a:rPr lang="en-US" b="1" dirty="0" smtClean="0">
                <a:solidFill>
                  <a:srgbClr val="92D050"/>
                </a:solidFill>
              </a:rPr>
              <a:t>Born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92D050"/>
                </a:solidFill>
                <a:sym typeface="Wingdings" pitchFamily="2" charset="2"/>
              </a:rPr>
              <a:t> Grow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92D050"/>
                </a:solidFill>
                <a:sym typeface="Wingdings" pitchFamily="2" charset="2"/>
              </a:rPr>
              <a:t> Mature </a:t>
            </a:r>
            <a:r>
              <a:rPr lang="en-US" b="1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92D050"/>
                </a:solidFill>
                <a:sym typeface="Wingdings" pitchFamily="2" charset="2"/>
              </a:rPr>
              <a:t> Reproduce</a:t>
            </a:r>
            <a:r>
              <a:rPr lang="en-US" b="1" dirty="0" smtClean="0">
                <a:sym typeface="Wingdings" pitchFamily="2" charset="2"/>
              </a:rPr>
              <a:t>.  If we don’t follow it as Christians, there is a problem.  We may not be as “alive” or “mature” as we think.</a:t>
            </a:r>
            <a:endParaRPr lang="en-US" b="1" dirty="0" smtClean="0"/>
          </a:p>
          <a:p>
            <a:pPr marL="971550" lvl="1" indent="-514350">
              <a:buFont typeface="+mj-lt"/>
              <a:buAutoNum type="arabicPeriod" startAt="4"/>
            </a:pPr>
            <a:r>
              <a:rPr lang="en-US" b="1" dirty="0" smtClean="0"/>
              <a:t>A wise man once said, </a:t>
            </a:r>
            <a:r>
              <a:rPr lang="en-US" b="1" dirty="0" smtClean="0">
                <a:solidFill>
                  <a:srgbClr val="92D050"/>
                </a:solidFill>
              </a:rPr>
              <a:t>“If a church is not growing, something is preventing it.”</a:t>
            </a:r>
            <a:r>
              <a:rPr lang="en-US" b="1" dirty="0" smtClean="0"/>
              <a:t> (H. Hailey)  What usually prevents a church from growing is that its own members are not growing to spiritual maturity. </a:t>
            </a:r>
          </a:p>
          <a:p>
            <a:pPr marL="971550" lvl="1" indent="-514350">
              <a:buFont typeface="+mj-lt"/>
              <a:buAutoNum type="arabicPeriod" startAt="4"/>
            </a:pPr>
            <a:r>
              <a:rPr lang="en-US" b="1" i="1" dirty="0" smtClean="0"/>
              <a:t>Numerical </a:t>
            </a:r>
            <a:r>
              <a:rPr lang="en-US" b="1" dirty="0" smtClean="0"/>
              <a:t>growth is the natural product of </a:t>
            </a:r>
            <a:r>
              <a:rPr lang="en-US" b="1" i="1" dirty="0" smtClean="0"/>
              <a:t>spiritual </a:t>
            </a:r>
            <a:r>
              <a:rPr lang="en-US" b="1" dirty="0" smtClean="0"/>
              <a:t>growth when things are done correctly.  If </a:t>
            </a:r>
            <a:r>
              <a:rPr lang="en-US" b="1" i="1" dirty="0" smtClean="0"/>
              <a:t>numerical </a:t>
            </a:r>
            <a:r>
              <a:rPr lang="en-US" b="1" dirty="0" smtClean="0"/>
              <a:t>growth does not stem from the proper </a:t>
            </a:r>
            <a:r>
              <a:rPr lang="en-US" b="1" i="1" dirty="0" smtClean="0"/>
              <a:t>root </a:t>
            </a:r>
            <a:r>
              <a:rPr lang="en-US" b="1" dirty="0" smtClean="0"/>
              <a:t>of </a:t>
            </a:r>
            <a:r>
              <a:rPr lang="en-US" b="1" i="1" dirty="0" smtClean="0"/>
              <a:t>spiritual </a:t>
            </a:r>
            <a:r>
              <a:rPr lang="en-US" b="1" dirty="0" smtClean="0"/>
              <a:t>growth, the </a:t>
            </a:r>
            <a:r>
              <a:rPr lang="en-US" b="1" i="1" dirty="0" smtClean="0"/>
              <a:t>plant </a:t>
            </a:r>
            <a:r>
              <a:rPr lang="en-US" b="1" dirty="0" smtClean="0"/>
              <a:t>(congregation) will wither, or become diseased, and die.  If this is doubted, review </a:t>
            </a:r>
            <a:r>
              <a:rPr lang="en-US" b="1" u="sng" dirty="0" smtClean="0">
                <a:solidFill>
                  <a:srgbClr val="FFFF00"/>
                </a:solidFill>
              </a:rPr>
              <a:t>Luke 8:4-15</a:t>
            </a:r>
            <a:r>
              <a:rPr lang="en-US" b="1" dirty="0" smtClean="0"/>
              <a:t>.</a:t>
            </a:r>
            <a:endParaRPr lang="en-US" b="1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/>
              <a:t>There are a few important points to be made before we begin:</a:t>
            </a:r>
          </a:p>
          <a:p>
            <a:pPr marL="971550" lvl="1" indent="-514350">
              <a:buFont typeface="+mj-lt"/>
              <a:buAutoNum type="arabicPeriod" startAt="7"/>
            </a:pPr>
            <a:r>
              <a:rPr lang="en-US" sz="2400" b="1" dirty="0" smtClean="0"/>
              <a:t>Now the disclaimers: 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b="1" dirty="0" smtClean="0"/>
              <a:t>I am neither old nor wise enough to be any kind of “expert” on this subject. 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b="1" dirty="0" smtClean="0"/>
              <a:t>Some of the keys we will discuss come straight from the inspired text, and are thus the product of God’s revealed wisdom rather than mine.  </a:t>
            </a:r>
          </a:p>
          <a:p>
            <a:pPr marL="1371600" lvl="2" indent="-514350">
              <a:buFont typeface="+mj-lt"/>
              <a:buAutoNum type="alphaLcParenR"/>
            </a:pPr>
            <a:r>
              <a:rPr lang="en-US" b="1" dirty="0" smtClean="0"/>
              <a:t>Other keys are simply the product of observation.  I sort of </a:t>
            </a:r>
            <a:r>
              <a:rPr lang="en-US" b="1" i="1" dirty="0" smtClean="0"/>
              <a:t>reverse engineered </a:t>
            </a:r>
            <a:r>
              <a:rPr lang="en-US" b="1" dirty="0" smtClean="0"/>
              <a:t>them from noting consistent traits that growing congregations had in common (which seemed connected to their growth).</a:t>
            </a:r>
          </a:p>
          <a:p>
            <a:pPr marL="571500" indent="-514350">
              <a:buNone/>
            </a:pPr>
            <a:r>
              <a:rPr lang="en-US" sz="2800" b="1" dirty="0" smtClean="0"/>
              <a:t>With these things in mind, let’s begin with </a:t>
            </a: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/>
              <a:t>“the church throughout all Judea and Galilee and Samaria </a:t>
            </a:r>
            <a:r>
              <a:rPr lang="en-US" sz="2800" b="1" i="1" dirty="0" smtClean="0">
                <a:solidFill>
                  <a:srgbClr val="92D050"/>
                </a:solidFill>
              </a:rPr>
              <a:t>enjoyed peace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i="1" dirty="0" smtClean="0">
                <a:solidFill>
                  <a:srgbClr val="92D050"/>
                </a:solidFill>
              </a:rPr>
              <a:t>“the church”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vs. </a:t>
            </a:r>
            <a:r>
              <a:rPr lang="en-US" sz="2400" b="1" i="1" dirty="0" smtClean="0">
                <a:solidFill>
                  <a:srgbClr val="92D050"/>
                </a:solidFill>
              </a:rPr>
              <a:t>“churches”</a:t>
            </a:r>
            <a:r>
              <a:rPr lang="en-US" sz="2400" b="1" dirty="0" smtClean="0"/>
              <a:t>- translations are split, but it doesn’t really matter; </a:t>
            </a:r>
            <a:r>
              <a:rPr lang="en-US" sz="2400" b="1" i="1" dirty="0" smtClean="0"/>
              <a:t>the church </a:t>
            </a:r>
            <a:r>
              <a:rPr lang="en-US" sz="2400" b="1" dirty="0" smtClean="0"/>
              <a:t>throughout the region specified was growing because </a:t>
            </a:r>
            <a:r>
              <a:rPr lang="en-US" sz="2400" b="1" i="1" dirty="0" smtClean="0"/>
              <a:t>local churches </a:t>
            </a:r>
            <a:r>
              <a:rPr lang="en-US" sz="2400" b="1" dirty="0" smtClean="0"/>
              <a:t>were growing.  The </a:t>
            </a:r>
            <a:r>
              <a:rPr lang="en-US" sz="2400" b="1" i="1" dirty="0" smtClean="0"/>
              <a:t>universal </a:t>
            </a:r>
            <a:r>
              <a:rPr lang="en-US" sz="2400" b="1" dirty="0" smtClean="0"/>
              <a:t>church is made up of individual saved souls, not local congregations; but these </a:t>
            </a:r>
            <a:r>
              <a:rPr lang="en-US" sz="2400" b="1" i="1" dirty="0" smtClean="0"/>
              <a:t>local congregations </a:t>
            </a:r>
            <a:r>
              <a:rPr lang="en-US" sz="2400" b="1" dirty="0" smtClean="0"/>
              <a:t>were active in saving souls!</a:t>
            </a:r>
          </a:p>
          <a:p>
            <a:pPr marL="914400" lvl="1" indent="-514350">
              <a:buClr>
                <a:schemeClr val="tx1"/>
              </a:buClr>
              <a:buFont typeface="+mj-lt"/>
              <a:buAutoNum type="alphaLcPeriod"/>
            </a:pPr>
            <a:r>
              <a:rPr lang="en-US" sz="2400" b="1" i="1" dirty="0" smtClean="0">
                <a:solidFill>
                  <a:srgbClr val="92D050"/>
                </a:solidFill>
              </a:rPr>
              <a:t>Enjoying peace </a:t>
            </a:r>
            <a:r>
              <a:rPr lang="en-US" sz="2400" b="1" dirty="0" smtClean="0"/>
              <a:t>has two key elements itself: </a:t>
            </a:r>
            <a:r>
              <a:rPr lang="en-US" sz="2400" b="1" dirty="0" smtClean="0">
                <a:solidFill>
                  <a:srgbClr val="92D050"/>
                </a:solidFill>
              </a:rPr>
              <a:t>1) </a:t>
            </a:r>
            <a:r>
              <a:rPr lang="en-US" sz="2400" b="1" i="1" dirty="0" smtClean="0">
                <a:solidFill>
                  <a:srgbClr val="92D050"/>
                </a:solidFill>
              </a:rPr>
              <a:t>enjoy- </a:t>
            </a:r>
            <a:r>
              <a:rPr lang="en-US" sz="2400" b="1" dirty="0" smtClean="0"/>
              <a:t>some love to fight, and fail to focus on the right enemy by engaging one another rather than Satan, </a:t>
            </a:r>
            <a:r>
              <a:rPr lang="en-US" sz="2400" b="1" u="sng" dirty="0" smtClean="0">
                <a:solidFill>
                  <a:srgbClr val="FFFF00"/>
                </a:solidFill>
              </a:rPr>
              <a:t>Eph.6:12ff</a:t>
            </a:r>
            <a:r>
              <a:rPr lang="en-US" sz="2400" b="1" dirty="0" smtClean="0">
                <a:solidFill>
                  <a:srgbClr val="FFFF00"/>
                </a:solidFill>
              </a:rPr>
              <a:t>;</a:t>
            </a:r>
            <a:r>
              <a:rPr lang="en-US" sz="2400" b="1" dirty="0" smtClean="0"/>
              <a:t>; </a:t>
            </a:r>
            <a:r>
              <a:rPr lang="en-US" sz="2400" b="1" dirty="0" smtClean="0">
                <a:solidFill>
                  <a:srgbClr val="92D050"/>
                </a:solidFill>
              </a:rPr>
              <a:t>2) </a:t>
            </a:r>
            <a:r>
              <a:rPr lang="en-US" sz="2400" b="1" i="1" dirty="0" smtClean="0">
                <a:solidFill>
                  <a:srgbClr val="92D050"/>
                </a:solidFill>
              </a:rPr>
              <a:t>peace- </a:t>
            </a:r>
            <a:r>
              <a:rPr lang="en-US" sz="2400" b="1" dirty="0" smtClean="0"/>
              <a:t>(</a:t>
            </a:r>
            <a:r>
              <a:rPr lang="en-US" sz="2400" b="1" i="1" dirty="0" err="1" smtClean="0"/>
              <a:t>eirene</a:t>
            </a:r>
            <a:r>
              <a:rPr lang="en-US" sz="2400" b="1" dirty="0" smtClean="0"/>
              <a:t>)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the absence of rage and havoc of war, but also </a:t>
            </a:r>
            <a:r>
              <a:rPr lang="en-US" sz="2400" b="1" i="1" dirty="0" smtClean="0"/>
              <a:t>harmony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concord</a:t>
            </a:r>
            <a:r>
              <a:rPr lang="en-US" sz="2400" b="1" dirty="0" smtClean="0"/>
              <a:t>, </a:t>
            </a:r>
            <a:r>
              <a:rPr lang="en-US" sz="2400" b="1" u="sng" dirty="0" smtClean="0">
                <a:solidFill>
                  <a:srgbClr val="FFFF00"/>
                </a:solidFill>
              </a:rPr>
              <a:t>Matt.5:8</a:t>
            </a:r>
            <a:r>
              <a:rPr lang="en-US" sz="2400" b="1" dirty="0" smtClean="0">
                <a:solidFill>
                  <a:srgbClr val="FFFF00"/>
                </a:solidFill>
              </a:rPr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Jas.3:18</a:t>
            </a:r>
            <a:r>
              <a:rPr lang="en-US" sz="2400" b="1" dirty="0" smtClean="0">
                <a:solidFill>
                  <a:srgbClr val="FFFF00"/>
                </a:solidFill>
              </a:rPr>
              <a:t>.</a:t>
            </a:r>
            <a:r>
              <a:rPr lang="en-US" sz="2400" b="1" dirty="0" smtClean="0"/>
              <a:t>  </a:t>
            </a:r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/>
              <a:t>“the church throughout all Judea and Galilee and Samaria </a:t>
            </a:r>
            <a:r>
              <a:rPr lang="en-US" sz="2800" b="1" i="1" dirty="0" smtClean="0">
                <a:solidFill>
                  <a:srgbClr val="92D050"/>
                </a:solidFill>
              </a:rPr>
              <a:t>enjoyed peace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Font typeface="+mj-lt"/>
              <a:buAutoNum type="alphaLcPeriod" startAt="3"/>
            </a:pPr>
            <a:r>
              <a:rPr lang="en-US" sz="2400" b="1" dirty="0" smtClean="0"/>
              <a:t>The </a:t>
            </a:r>
            <a:r>
              <a:rPr lang="en-US" sz="2400" b="1" dirty="0" smtClean="0">
                <a:solidFill>
                  <a:srgbClr val="92D050"/>
                </a:solidFill>
              </a:rPr>
              <a:t>peace </a:t>
            </a:r>
            <a:r>
              <a:rPr lang="en-US" sz="2400" b="1" dirty="0" smtClean="0"/>
              <a:t>these churches enjoyed was the product of three things: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The conversion of its main persecutor, Paul, </a:t>
            </a:r>
            <a:r>
              <a:rPr lang="en-US" b="1" u="sng" dirty="0" smtClean="0">
                <a:solidFill>
                  <a:srgbClr val="FFFF00"/>
                </a:solidFill>
              </a:rPr>
              <a:t>vv.1-30</a:t>
            </a:r>
            <a:r>
              <a:rPr lang="en-US" b="1" dirty="0" smtClean="0"/>
              <a:t>; 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Caligula attempting to have his own image set up in the Temple at Jerusalem distracted much Jewish attention from persecuting Christians;  (Josephus, </a:t>
            </a:r>
            <a:r>
              <a:rPr lang="en-US" b="1" i="1" dirty="0" smtClean="0"/>
              <a:t>Antiquities, 18.8.1, &amp;c</a:t>
            </a:r>
            <a:r>
              <a:rPr lang="en-US" b="1" dirty="0" smtClean="0"/>
              <a:t>)</a:t>
            </a:r>
          </a:p>
          <a:p>
            <a:pPr marL="1314450" lvl="2" indent="-514350">
              <a:buFont typeface="+mj-lt"/>
              <a:buAutoNum type="arabicParenR"/>
            </a:pPr>
            <a:r>
              <a:rPr lang="en-US" b="1" dirty="0" smtClean="0"/>
              <a:t>The </a:t>
            </a:r>
            <a:r>
              <a:rPr lang="en-US" b="1" i="1" dirty="0" smtClean="0">
                <a:solidFill>
                  <a:srgbClr val="92D050"/>
                </a:solidFill>
              </a:rPr>
              <a:t>harmony</a:t>
            </a:r>
            <a:r>
              <a:rPr lang="en-US" b="1" i="1" dirty="0" smtClean="0"/>
              <a:t> </a:t>
            </a:r>
            <a:r>
              <a:rPr lang="en-US" b="1" dirty="0" smtClean="0"/>
              <a:t>and </a:t>
            </a:r>
            <a:r>
              <a:rPr lang="en-US" b="1" i="1" dirty="0" smtClean="0">
                <a:solidFill>
                  <a:srgbClr val="92D050"/>
                </a:solidFill>
              </a:rPr>
              <a:t>concord</a:t>
            </a:r>
            <a:r>
              <a:rPr lang="en-US" b="1" i="1" dirty="0" smtClean="0"/>
              <a:t> </a:t>
            </a:r>
            <a:r>
              <a:rPr lang="en-US" b="1" dirty="0" smtClean="0"/>
              <a:t>aspects of the definition- brethren wanted to be together in peace, </a:t>
            </a:r>
            <a:r>
              <a:rPr lang="en-US" b="1" u="sng" dirty="0" smtClean="0">
                <a:solidFill>
                  <a:srgbClr val="FFFF00"/>
                </a:solidFill>
              </a:rPr>
              <a:t>Eph.4:1-3</a:t>
            </a:r>
            <a:r>
              <a:rPr lang="en-US" b="1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How to Grow a Church, Part 1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3750"/>
            <a:ext cx="83058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u="sng" dirty="0" smtClean="0">
                <a:solidFill>
                  <a:srgbClr val="FFFF00"/>
                </a:solidFill>
              </a:rPr>
              <a:t>Acts 9:31</a:t>
            </a: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/>
              <a:t>provides some basic principles of church growth: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i="1" dirty="0" smtClean="0"/>
              <a:t>“the church throughout all Judea and Galilee and Samaria </a:t>
            </a:r>
            <a:r>
              <a:rPr lang="en-US" sz="2800" b="1" i="1" dirty="0" smtClean="0">
                <a:solidFill>
                  <a:srgbClr val="92D050"/>
                </a:solidFill>
              </a:rPr>
              <a:t>enjoyed peace</a:t>
            </a:r>
            <a:r>
              <a:rPr lang="en-US" sz="2800" b="1" i="1" dirty="0" smtClean="0"/>
              <a:t>” </a:t>
            </a:r>
          </a:p>
          <a:p>
            <a:pPr marL="914400" lvl="1" indent="-514350">
              <a:buFont typeface="+mj-lt"/>
              <a:buAutoNum type="alphaLcPeriod" startAt="4"/>
            </a:pPr>
            <a:r>
              <a:rPr lang="en-US" sz="2400" b="1" dirty="0" smtClean="0"/>
              <a:t>Simply put: No </a:t>
            </a:r>
            <a:r>
              <a:rPr lang="en-US" sz="2400" b="1" i="1" dirty="0" smtClean="0"/>
              <a:t>church/plant </a:t>
            </a:r>
            <a:r>
              <a:rPr lang="en-US" sz="2400" b="1" dirty="0" smtClean="0"/>
              <a:t>grows well, if at all, in the constant tempest and storm of conflict, or if the soil keeps getting turned over on top of them!</a:t>
            </a:r>
            <a:endParaRPr lang="en-US" b="1" dirty="0" smtClean="0"/>
          </a:p>
        </p:txBody>
      </p:sp>
      <p:pic>
        <p:nvPicPr>
          <p:cNvPr id="5" name="Picture 4" descr="growing church are you ready 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229100"/>
            <a:ext cx="3505200" cy="2628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80300" y="6027003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8000"/>
                </a:solidFill>
              </a:rPr>
              <a:t>?</a:t>
            </a:r>
            <a:endParaRPr lang="en-US" sz="4800" b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0" y="4419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4343400"/>
            <a:ext cx="220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2D050"/>
                </a:solidFill>
              </a:rPr>
              <a:t>A relative congregational </a:t>
            </a:r>
            <a:r>
              <a:rPr lang="en-US" sz="2400" b="1" i="1" dirty="0" smtClean="0">
                <a:solidFill>
                  <a:srgbClr val="92D050"/>
                </a:solidFill>
              </a:rPr>
              <a:t>peace </a:t>
            </a:r>
            <a:r>
              <a:rPr lang="en-US" sz="2400" b="1" dirty="0" smtClean="0">
                <a:solidFill>
                  <a:srgbClr val="92D050"/>
                </a:solidFill>
              </a:rPr>
              <a:t>must exist for growth to occur. </a:t>
            </a:r>
            <a:endParaRPr lang="en-US" sz="2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943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2041</Words>
  <Application>Microsoft Macintosh PowerPoint</Application>
  <PresentationFormat>On-screen Show (4:3)</PresentationFormat>
  <Paragraphs>110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Austin</vt:lpstr>
      <vt:lpstr>PowerPoint Presentation</vt:lpstr>
      <vt:lpstr>How to Grow a Church, Part 1</vt:lpstr>
      <vt:lpstr>How to Grow a Church, Part 1</vt:lpstr>
      <vt:lpstr>How to Grow a Church, Part 1</vt:lpstr>
      <vt:lpstr>How to Grow a Church, Part 1</vt:lpstr>
      <vt:lpstr>How to Grow a Church, Part 1</vt:lpstr>
      <vt:lpstr>How to Grow a Church, Part 1</vt:lpstr>
      <vt:lpstr>How to Grow a Church, Part 1</vt:lpstr>
      <vt:lpstr>PowerPoint Presentation</vt:lpstr>
      <vt:lpstr>PowerPoint Presentation</vt:lpstr>
      <vt:lpstr>PowerPoint Presentation</vt:lpstr>
      <vt:lpstr>How to Grow a Church, Part 2</vt:lpstr>
      <vt:lpstr>How to Grow a Church, Part 2</vt:lpstr>
      <vt:lpstr>How to Grow a Church, Part 2</vt:lpstr>
      <vt:lpstr>How to Grow a Church, Part 2</vt:lpstr>
      <vt:lpstr>How to Grow a Church, Part 2</vt:lpstr>
      <vt:lpstr>How to Grow a Church, Parts 1 &amp; 2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Strong</dc:creator>
  <cp:lastModifiedBy>Philip Strong</cp:lastModifiedBy>
  <cp:revision>44</cp:revision>
  <cp:lastPrinted>2014-06-06T17:04:15Z</cp:lastPrinted>
  <dcterms:created xsi:type="dcterms:W3CDTF">2012-08-26T11:05:02Z</dcterms:created>
  <dcterms:modified xsi:type="dcterms:W3CDTF">2014-06-08T11:10:06Z</dcterms:modified>
</cp:coreProperties>
</file>