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104" y="-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8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3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2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3E00-E97D-FF4B-ACF0-7D23F371572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A3EA-4EBF-2649-881A-0BFA6AC9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27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4"/>
          <a:stretch/>
        </p:blipFill>
        <p:spPr>
          <a:xfrm>
            <a:off x="0" y="3618464"/>
            <a:ext cx="3593653" cy="322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y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31462" cy="235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a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7962" y="3509082"/>
            <a:ext cx="2656038" cy="334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an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4297" y="3587906"/>
            <a:ext cx="4237207" cy="2302984"/>
          </a:xfrm>
          <a:prstGeom prst="rect">
            <a:avLst/>
          </a:prstGeom>
        </p:spPr>
      </p:pic>
      <p:pic>
        <p:nvPicPr>
          <p:cNvPr id="9" name="Picture 8" descr="foo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8"/>
          <a:stretch/>
        </p:blipFill>
        <p:spPr>
          <a:xfrm>
            <a:off x="6584817" y="22932"/>
            <a:ext cx="2497093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50" y="2451519"/>
            <a:ext cx="4091467" cy="1166945"/>
          </a:xfrm>
        </p:spPr>
        <p:txBody>
          <a:bodyPr>
            <a:normAutofit fontScale="925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But </a:t>
            </a:r>
            <a:r>
              <a:rPr lang="en-US" sz="5400" b="1" u="sng" dirty="0" smtClean="0">
                <a:solidFill>
                  <a:schemeClr val="tx1"/>
                </a:solidFill>
              </a:rPr>
              <a:t>One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i="1" dirty="0" smtClean="0">
                <a:solidFill>
                  <a:schemeClr val="tx1"/>
                </a:solidFill>
              </a:rPr>
              <a:t>Body!</a:t>
            </a:r>
            <a:endParaRPr lang="en-US" sz="5400" b="1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653" y="1085568"/>
            <a:ext cx="3448529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Parts-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619" y="18028"/>
            <a:ext cx="3105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1Corinthians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12:12-31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4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08356" cy="957406"/>
          </a:xfrm>
          <a:solidFill>
            <a:schemeClr val="bg1">
              <a:alpha val="71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="1" dirty="0" smtClean="0"/>
              <a:t>Being </a:t>
            </a:r>
            <a:r>
              <a:rPr lang="en-US" b="1" i="1" dirty="0" smtClean="0"/>
              <a:t>Part </a:t>
            </a:r>
            <a:r>
              <a:rPr lang="en-US" b="1" dirty="0" smtClean="0"/>
              <a:t>of the </a:t>
            </a:r>
            <a:r>
              <a:rPr lang="en-US" b="1" u="sng" dirty="0" smtClean="0"/>
              <a:t>One</a:t>
            </a:r>
            <a:r>
              <a:rPr lang="en-US" b="1" dirty="0" smtClean="0"/>
              <a:t> </a:t>
            </a:r>
            <a:r>
              <a:rPr lang="en-US" b="1" i="1" dirty="0" smtClean="0"/>
              <a:t>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49" y="1025851"/>
            <a:ext cx="8809382" cy="5900594"/>
          </a:xfrm>
          <a:solidFill>
            <a:schemeClr val="accent6">
              <a:lumMod val="40000"/>
              <a:lumOff val="60000"/>
              <a:alpha val="79000"/>
            </a:schemeClr>
          </a:solidFill>
          <a:effectLst>
            <a:softEdge rad="63500"/>
          </a:effectLst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We must understand…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</a:pPr>
            <a:r>
              <a:rPr lang="en-US" b="1" dirty="0" smtClean="0"/>
              <a:t>There is </a:t>
            </a:r>
            <a:r>
              <a:rPr lang="en-US" b="1" i="1" dirty="0" smtClean="0"/>
              <a:t>one</a:t>
            </a:r>
            <a:r>
              <a:rPr lang="en-US" b="1" dirty="0" smtClean="0"/>
              <a:t> body, </a:t>
            </a:r>
            <a:r>
              <a:rPr lang="en-US" b="1" u="sng" dirty="0" smtClean="0">
                <a:solidFill>
                  <a:srgbClr val="984807"/>
                </a:solidFill>
              </a:rPr>
              <a:t>v.12a</a:t>
            </a:r>
            <a:endParaRPr lang="en-US" b="1" dirty="0" smtClean="0">
              <a:solidFill>
                <a:srgbClr val="984807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</a:pPr>
            <a:r>
              <a:rPr lang="en-US" b="1" dirty="0" smtClean="0"/>
              <a:t>To be </a:t>
            </a:r>
            <a:r>
              <a:rPr lang="en-US" b="1" i="1" dirty="0" smtClean="0"/>
              <a:t>a</a:t>
            </a:r>
            <a:r>
              <a:rPr lang="en-US" b="1" dirty="0" smtClean="0"/>
              <a:t> </a:t>
            </a:r>
            <a:r>
              <a:rPr lang="en-US" b="1" i="1" dirty="0" smtClean="0"/>
              <a:t>member, </a:t>
            </a:r>
            <a:r>
              <a:rPr lang="en-US" b="1" dirty="0" smtClean="0"/>
              <a:t>one must be part of the </a:t>
            </a:r>
            <a:r>
              <a:rPr lang="en-US" b="1" i="1" dirty="0" smtClean="0"/>
              <a:t>one body, </a:t>
            </a:r>
            <a:r>
              <a:rPr lang="en-US" b="1" u="sng" dirty="0" smtClean="0">
                <a:solidFill>
                  <a:srgbClr val="984807"/>
                </a:solidFill>
              </a:rPr>
              <a:t>v.12b</a:t>
            </a:r>
            <a:endParaRPr lang="en-US" b="1" dirty="0" smtClean="0">
              <a:solidFill>
                <a:srgbClr val="984807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</a:pPr>
            <a:r>
              <a:rPr lang="en-US" b="1" i="1" dirty="0" smtClean="0"/>
              <a:t>Membership </a:t>
            </a:r>
            <a:r>
              <a:rPr lang="en-US" b="1" dirty="0" smtClean="0"/>
              <a:t>is attained by:</a:t>
            </a:r>
          </a:p>
          <a:p>
            <a:pPr marL="4398264" lvl="1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Wingdings" charset="2"/>
              <a:buChar char="Ø"/>
            </a:pPr>
            <a:r>
              <a:rPr lang="en-US" b="1" dirty="0" smtClean="0"/>
              <a:t>One </a:t>
            </a:r>
            <a:r>
              <a:rPr lang="en-US" b="1" i="1" dirty="0" smtClean="0"/>
              <a:t>Spirit, </a:t>
            </a:r>
            <a:r>
              <a:rPr lang="en-US" b="1" u="sng" dirty="0" smtClean="0">
                <a:solidFill>
                  <a:srgbClr val="984807"/>
                </a:solidFill>
              </a:rPr>
              <a:t>v.13a</a:t>
            </a:r>
            <a:endParaRPr lang="en-US" b="1" dirty="0" smtClean="0">
              <a:solidFill>
                <a:srgbClr val="984807"/>
              </a:solidFill>
            </a:endParaRPr>
          </a:p>
          <a:p>
            <a:pPr marL="4398264" lvl="1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Wingdings" charset="2"/>
              <a:buChar char="Ø"/>
            </a:pPr>
            <a:r>
              <a:rPr lang="en-US" b="1" dirty="0" smtClean="0"/>
              <a:t>One </a:t>
            </a:r>
            <a:r>
              <a:rPr lang="en-US" b="1" i="1" dirty="0" smtClean="0"/>
              <a:t>Baptism, </a:t>
            </a:r>
            <a:r>
              <a:rPr lang="en-US" b="1" u="sng" dirty="0" smtClean="0">
                <a:solidFill>
                  <a:srgbClr val="984807"/>
                </a:solidFill>
              </a:rPr>
              <a:t>v.13b</a:t>
            </a:r>
            <a:endParaRPr lang="en-US" b="1" dirty="0" smtClean="0">
              <a:solidFill>
                <a:srgbClr val="984807"/>
              </a:solidFill>
            </a:endParaRPr>
          </a:p>
          <a:p>
            <a:pPr marL="4398264" lvl="1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Wingdings" charset="2"/>
              <a:buChar char="Ø"/>
            </a:pPr>
            <a:r>
              <a:rPr lang="en-US" b="1" dirty="0" smtClean="0"/>
              <a:t>One </a:t>
            </a:r>
            <a:r>
              <a:rPr lang="en-US" b="1" i="1" dirty="0" smtClean="0"/>
              <a:t>Sustenance/Guide, </a:t>
            </a:r>
            <a:r>
              <a:rPr lang="en-US" b="1" u="sng" dirty="0" smtClean="0">
                <a:solidFill>
                  <a:srgbClr val="984807"/>
                </a:solidFill>
              </a:rPr>
              <a:t>v.13c</a:t>
            </a:r>
            <a:endParaRPr lang="en-US" b="1" dirty="0" smtClean="0">
              <a:solidFill>
                <a:srgbClr val="984807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</a:pPr>
            <a:r>
              <a:rPr lang="en-US" b="1" dirty="0" smtClean="0"/>
              <a:t>The body is not </a:t>
            </a:r>
            <a:r>
              <a:rPr lang="en-US" b="1" i="1" dirty="0" smtClean="0"/>
              <a:t>one member, </a:t>
            </a:r>
            <a:r>
              <a:rPr lang="en-US" b="1" u="sng" dirty="0" smtClean="0">
                <a:solidFill>
                  <a:srgbClr val="984807"/>
                </a:solidFill>
              </a:rPr>
              <a:t>v.14</a:t>
            </a:r>
            <a:endParaRPr lang="en-US" b="1" dirty="0" smtClean="0">
              <a:solidFill>
                <a:srgbClr val="984807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</a:pPr>
            <a:r>
              <a:rPr lang="en-US" b="1" dirty="0" smtClean="0"/>
              <a:t>Each member’s importance is not determined by individual </a:t>
            </a:r>
            <a:r>
              <a:rPr lang="en-US" b="1" i="1" dirty="0" smtClean="0"/>
              <a:t>function, </a:t>
            </a:r>
            <a:r>
              <a:rPr lang="en-US" b="1" dirty="0" smtClean="0"/>
              <a:t>but by </a:t>
            </a:r>
            <a:r>
              <a:rPr lang="en-US" b="1" i="1" dirty="0" smtClean="0"/>
              <a:t>connection </a:t>
            </a:r>
            <a:r>
              <a:rPr lang="en-US" b="1" dirty="0" smtClean="0"/>
              <a:t>to the whole, </a:t>
            </a:r>
            <a:r>
              <a:rPr lang="en-US" b="1" u="sng" dirty="0" smtClean="0">
                <a:solidFill>
                  <a:srgbClr val="984807"/>
                </a:solidFill>
              </a:rPr>
              <a:t>vv.15-16</a:t>
            </a:r>
            <a:endParaRPr lang="en-US" b="1" dirty="0" smtClean="0">
              <a:solidFill>
                <a:srgbClr val="984807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</a:pPr>
            <a:r>
              <a:rPr lang="en-US" b="1" dirty="0" smtClean="0"/>
              <a:t>Diversity of </a:t>
            </a:r>
            <a:r>
              <a:rPr lang="en-US" b="1" i="1" dirty="0" smtClean="0"/>
              <a:t>function </a:t>
            </a:r>
            <a:r>
              <a:rPr lang="en-US" b="1" dirty="0" smtClean="0"/>
              <a:t>in </a:t>
            </a:r>
            <a:r>
              <a:rPr lang="en-US" b="1" i="1" dirty="0" smtClean="0"/>
              <a:t>unity </a:t>
            </a:r>
            <a:r>
              <a:rPr lang="en-US" b="1" dirty="0" smtClean="0"/>
              <a:t>is vital, </a:t>
            </a:r>
            <a:r>
              <a:rPr lang="en-US" b="1" u="sng" dirty="0" smtClean="0">
                <a:solidFill>
                  <a:srgbClr val="984807"/>
                </a:solidFill>
              </a:rPr>
              <a:t>v.17</a:t>
            </a:r>
            <a:endParaRPr lang="en-US" b="1" dirty="0" smtClean="0">
              <a:solidFill>
                <a:srgbClr val="984807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</a:pPr>
            <a:r>
              <a:rPr lang="en-US" b="1" i="1" dirty="0" smtClean="0"/>
              <a:t>Multiplicity, diversity of function, dependence </a:t>
            </a:r>
            <a:r>
              <a:rPr lang="en-US" b="1" dirty="0" smtClean="0"/>
              <a:t>(Head)</a:t>
            </a:r>
            <a:r>
              <a:rPr lang="en-US" b="1" i="1" dirty="0" smtClean="0"/>
              <a:t>, </a:t>
            </a:r>
            <a:r>
              <a:rPr lang="en-US" b="1" dirty="0" smtClean="0"/>
              <a:t>and </a:t>
            </a:r>
            <a:r>
              <a:rPr lang="en-US" b="1" i="1" dirty="0" smtClean="0"/>
              <a:t>interdependence </a:t>
            </a:r>
            <a:r>
              <a:rPr lang="en-US" b="1" dirty="0" smtClean="0"/>
              <a:t>(one another)</a:t>
            </a:r>
            <a:r>
              <a:rPr lang="en-US" b="1" i="1" dirty="0" smtClean="0"/>
              <a:t> </a:t>
            </a:r>
            <a:r>
              <a:rPr lang="en-US" b="1" dirty="0" smtClean="0"/>
              <a:t>is of </a:t>
            </a:r>
            <a:r>
              <a:rPr lang="en-US" b="1" i="1" dirty="0" smtClean="0"/>
              <a:t>divine origin, </a:t>
            </a:r>
            <a:r>
              <a:rPr lang="en-US" b="1" u="sng" dirty="0" smtClean="0">
                <a:solidFill>
                  <a:srgbClr val="984807"/>
                </a:solidFill>
              </a:rPr>
              <a:t>vv.18-21</a:t>
            </a:r>
            <a:endParaRPr lang="en-US" b="1" dirty="0" smtClean="0">
              <a:solidFill>
                <a:srgbClr val="984807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b="1" dirty="0" smtClean="0"/>
              <a:t>There are no </a:t>
            </a:r>
            <a:r>
              <a:rPr lang="en-US" b="1" i="1" dirty="0" smtClean="0"/>
              <a:t>less honorable/unseemly </a:t>
            </a:r>
            <a:r>
              <a:rPr lang="en-US" b="1" dirty="0" smtClean="0"/>
              <a:t>members, </a:t>
            </a:r>
            <a:r>
              <a:rPr lang="en-US" b="1" u="sng" dirty="0" smtClean="0">
                <a:solidFill>
                  <a:srgbClr val="984807"/>
                </a:solidFill>
              </a:rPr>
              <a:t>vv.22-24</a:t>
            </a:r>
            <a:endParaRPr lang="en-US" b="1" dirty="0" smtClean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8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08356" cy="957406"/>
          </a:xfrm>
          <a:solidFill>
            <a:schemeClr val="bg1">
              <a:alpha val="71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="1" dirty="0" smtClean="0"/>
              <a:t>Being </a:t>
            </a:r>
            <a:r>
              <a:rPr lang="en-US" b="1" i="1" dirty="0" smtClean="0"/>
              <a:t>Part </a:t>
            </a:r>
            <a:r>
              <a:rPr lang="en-US" b="1" dirty="0" smtClean="0"/>
              <a:t>of the </a:t>
            </a:r>
            <a:r>
              <a:rPr lang="en-US" b="1" u="sng" dirty="0" smtClean="0"/>
              <a:t>One</a:t>
            </a:r>
            <a:r>
              <a:rPr lang="en-US" b="1" dirty="0" smtClean="0"/>
              <a:t> </a:t>
            </a:r>
            <a:r>
              <a:rPr lang="en-US" b="1" i="1" dirty="0" smtClean="0"/>
              <a:t>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49" y="1025851"/>
            <a:ext cx="8809382" cy="5900594"/>
          </a:xfrm>
          <a:solidFill>
            <a:schemeClr val="accent6">
              <a:lumMod val="40000"/>
              <a:lumOff val="60000"/>
              <a:alpha val="79000"/>
            </a:schemeClr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Therefore (because of these things)…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</a:pPr>
            <a:r>
              <a:rPr lang="en-US" sz="2800" b="1" dirty="0" smtClean="0"/>
              <a:t>There should be no division in the body, </a:t>
            </a:r>
            <a:r>
              <a:rPr lang="en-US" sz="2800" b="1" u="sng" dirty="0" smtClean="0">
                <a:solidFill>
                  <a:srgbClr val="984807"/>
                </a:solidFill>
              </a:rPr>
              <a:t>vv.25-30</a:t>
            </a:r>
            <a:endParaRPr lang="en-US" sz="2800" b="1" dirty="0" smtClean="0">
              <a:solidFill>
                <a:srgbClr val="984807"/>
              </a:solidFill>
            </a:endParaRPr>
          </a:p>
          <a:p>
            <a:pPr lvl="1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Wingdings" charset="2"/>
              <a:buChar char="Ø"/>
            </a:pPr>
            <a:r>
              <a:rPr lang="en-US" sz="2400" b="1" u="sng" dirty="0" smtClean="0"/>
              <a:t>No</a:t>
            </a:r>
            <a:r>
              <a:rPr lang="en-US" sz="2400" b="1" dirty="0" smtClean="0"/>
              <a:t> division</a:t>
            </a:r>
            <a:r>
              <a:rPr lang="en-US" sz="2400" b="1" i="1" dirty="0" smtClean="0"/>
              <a:t>, </a:t>
            </a:r>
            <a:r>
              <a:rPr lang="en-US" sz="2400" b="1" u="sng" dirty="0" smtClean="0">
                <a:solidFill>
                  <a:srgbClr val="984807"/>
                </a:solidFill>
              </a:rPr>
              <a:t>v.25a</a:t>
            </a:r>
            <a:endParaRPr lang="en-US" sz="2400" b="1" dirty="0" smtClean="0">
              <a:solidFill>
                <a:srgbClr val="984807"/>
              </a:solidFill>
            </a:endParaRPr>
          </a:p>
          <a:p>
            <a:pPr lvl="1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Wingdings" charset="2"/>
              <a:buChar char="Ø"/>
            </a:pPr>
            <a:r>
              <a:rPr lang="en-US" sz="2400" b="1" dirty="0" smtClean="0"/>
              <a:t>Each </a:t>
            </a:r>
            <a:r>
              <a:rPr lang="en-US" sz="2400" b="1" i="1" dirty="0" smtClean="0"/>
              <a:t>part </a:t>
            </a:r>
            <a:r>
              <a:rPr lang="en-US" sz="2400" b="1" dirty="0" smtClean="0"/>
              <a:t>should have the </a:t>
            </a:r>
            <a:r>
              <a:rPr lang="en-US" sz="2400" b="1" i="1" dirty="0" smtClean="0"/>
              <a:t>same care for another, </a:t>
            </a:r>
            <a:r>
              <a:rPr lang="en-US" sz="2400" b="1" u="sng" dirty="0" smtClean="0">
                <a:solidFill>
                  <a:srgbClr val="984807"/>
                </a:solidFill>
              </a:rPr>
              <a:t>v.25b</a:t>
            </a:r>
            <a:endParaRPr lang="en-US" sz="2400" b="1" dirty="0" smtClean="0">
              <a:solidFill>
                <a:srgbClr val="984807"/>
              </a:solidFill>
            </a:endParaRPr>
          </a:p>
          <a:p>
            <a:pPr lvl="1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Wingdings" charset="2"/>
              <a:buChar char="Ø"/>
            </a:pPr>
            <a:r>
              <a:rPr lang="en-US" sz="2400" b="1" dirty="0" smtClean="0"/>
              <a:t>Connectivity based on commonality</a:t>
            </a:r>
            <a:r>
              <a:rPr lang="en-US" sz="2400" b="1" i="1" dirty="0" smtClean="0"/>
              <a:t>, </a:t>
            </a:r>
            <a:r>
              <a:rPr lang="en-US" sz="2400" b="1" u="sng" dirty="0" smtClean="0">
                <a:solidFill>
                  <a:srgbClr val="984807"/>
                </a:solidFill>
              </a:rPr>
              <a:t>vv.26-27</a:t>
            </a:r>
            <a:endParaRPr lang="en-US" sz="2400" b="1" u="sng" dirty="0">
              <a:solidFill>
                <a:srgbClr val="984807"/>
              </a:solidFill>
            </a:endParaRPr>
          </a:p>
          <a:p>
            <a:pPr lvl="1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Wingdings" charset="2"/>
              <a:buChar char="Ø"/>
            </a:pPr>
            <a:r>
              <a:rPr lang="en-US" sz="2400" b="1" i="1" dirty="0" smtClean="0"/>
              <a:t>Diversity</a:t>
            </a:r>
            <a:r>
              <a:rPr lang="en-US" sz="2400" b="1" dirty="0" smtClean="0"/>
              <a:t> of function and </a:t>
            </a:r>
            <a:r>
              <a:rPr lang="en-US" sz="2400" b="1" i="1" dirty="0" smtClean="0"/>
              <a:t>unity </a:t>
            </a:r>
            <a:r>
              <a:rPr lang="en-US" sz="2400" b="1" dirty="0" smtClean="0"/>
              <a:t>in purpose </a:t>
            </a:r>
            <a:r>
              <a:rPr lang="en-US" sz="2400" b="1" dirty="0" smtClean="0">
                <a:solidFill>
                  <a:srgbClr val="984807"/>
                </a:solidFill>
                <a:sym typeface="Wingdings"/>
              </a:rPr>
              <a:t>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2400" b="1" dirty="0" smtClean="0">
                <a:solidFill>
                  <a:srgbClr val="984807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proper submission to the </a:t>
            </a:r>
            <a:r>
              <a:rPr lang="en-US" sz="2400" b="1" i="1" dirty="0" smtClean="0">
                <a:solidFill>
                  <a:srgbClr val="000000"/>
                </a:solidFill>
                <a:sym typeface="Wingdings"/>
              </a:rPr>
              <a:t>Head  </a:t>
            </a:r>
            <a:r>
              <a:rPr lang="en-US" sz="2400" b="1" i="1" dirty="0" smtClean="0">
                <a:solidFill>
                  <a:srgbClr val="984807"/>
                </a:solidFill>
                <a:sym typeface="Wingdings"/>
              </a:rPr>
              <a:t></a:t>
            </a:r>
            <a:r>
              <a:rPr lang="en-US" sz="2400" b="1" dirty="0" smtClean="0">
                <a:solidFill>
                  <a:srgbClr val="984807"/>
                </a:solidFill>
                <a:sym typeface="Wingdings"/>
              </a:rPr>
              <a:t></a:t>
            </a:r>
            <a:r>
              <a:rPr lang="en-US" sz="2400" b="1" i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 the betterment of the </a:t>
            </a:r>
            <a:r>
              <a:rPr lang="en-US" sz="2400" b="1" i="1" dirty="0" smtClean="0">
                <a:solidFill>
                  <a:srgbClr val="000000"/>
                </a:solidFill>
                <a:sym typeface="Wingdings"/>
              </a:rPr>
              <a:t>whole! </a:t>
            </a:r>
          </a:p>
          <a:p>
            <a:pPr marL="57150" indent="0" algn="ctr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Now, Are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You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:</a:t>
            </a:r>
          </a:p>
          <a:p>
            <a:pPr marL="571500" indent="-514350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solidFill>
                  <a:srgbClr val="000000"/>
                </a:solidFill>
              </a:rPr>
              <a:t>Connected to the </a:t>
            </a:r>
            <a:r>
              <a:rPr lang="en-US" sz="2400" b="1" i="1" dirty="0" smtClean="0">
                <a:solidFill>
                  <a:srgbClr val="984807"/>
                </a:solidFill>
              </a:rPr>
              <a:t>Head</a:t>
            </a:r>
            <a:r>
              <a:rPr lang="en-US" sz="2400" b="1" dirty="0" smtClean="0">
                <a:solidFill>
                  <a:srgbClr val="000000"/>
                </a:solidFill>
              </a:rPr>
              <a:t> (Christ) by heeding the Spirit’s instructions and baptism into Him?</a:t>
            </a:r>
          </a:p>
          <a:p>
            <a:pPr marL="571500" indent="-514350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solidFill>
                  <a:srgbClr val="000000"/>
                </a:solidFill>
              </a:rPr>
              <a:t>Connected to His </a:t>
            </a:r>
            <a:r>
              <a:rPr lang="en-US" sz="2400" b="1" i="1" dirty="0" smtClean="0">
                <a:solidFill>
                  <a:srgbClr val="984807"/>
                </a:solidFill>
              </a:rPr>
              <a:t>Body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(the church) by heeding the Spirit’s instructions and by being the </a:t>
            </a:r>
            <a:r>
              <a:rPr lang="en-US" sz="2400" b="1" i="1" dirty="0" smtClean="0">
                <a:solidFill>
                  <a:srgbClr val="000000"/>
                </a:solidFill>
              </a:rPr>
              <a:t>foot, hand, ear,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</a:rPr>
              <a:t>eye, </a:t>
            </a:r>
            <a:r>
              <a:rPr lang="en-US" sz="2400" b="1" dirty="0" smtClean="0">
                <a:solidFill>
                  <a:srgbClr val="000000"/>
                </a:solidFill>
              </a:rPr>
              <a:t>or </a:t>
            </a:r>
            <a:r>
              <a:rPr lang="en-US" sz="2400" b="1" i="1" dirty="0" smtClean="0">
                <a:solidFill>
                  <a:srgbClr val="000000"/>
                </a:solidFill>
              </a:rPr>
              <a:t>nose </a:t>
            </a:r>
            <a:r>
              <a:rPr lang="en-US" sz="2400" b="1" dirty="0" smtClean="0">
                <a:solidFill>
                  <a:srgbClr val="000000"/>
                </a:solidFill>
              </a:rPr>
              <a:t>He intended you to be?</a:t>
            </a:r>
          </a:p>
          <a:p>
            <a:pPr marL="571500" indent="-514350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2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4"/>
          <a:stretch/>
        </p:blipFill>
        <p:spPr>
          <a:xfrm>
            <a:off x="0" y="3618464"/>
            <a:ext cx="3593653" cy="322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y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31462" cy="235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a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7962" y="3509082"/>
            <a:ext cx="2656038" cy="334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an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4297" y="3587906"/>
            <a:ext cx="4237207" cy="2302984"/>
          </a:xfrm>
          <a:prstGeom prst="rect">
            <a:avLst/>
          </a:prstGeom>
        </p:spPr>
      </p:pic>
      <p:pic>
        <p:nvPicPr>
          <p:cNvPr id="9" name="Picture 8" descr="foo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8"/>
          <a:stretch/>
        </p:blipFill>
        <p:spPr>
          <a:xfrm>
            <a:off x="6584817" y="22932"/>
            <a:ext cx="2497093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50" y="2451519"/>
            <a:ext cx="4091467" cy="1166945"/>
          </a:xfrm>
        </p:spPr>
        <p:txBody>
          <a:bodyPr>
            <a:normAutofit fontScale="92500"/>
          </a:bodyPr>
          <a:lstStyle/>
          <a:p>
            <a:r>
              <a:rPr lang="en-US" sz="5400" b="1" u="sng" dirty="0" smtClean="0">
                <a:solidFill>
                  <a:schemeClr val="tx1"/>
                </a:solidFill>
              </a:rPr>
              <a:t>Disconnected</a:t>
            </a:r>
            <a:r>
              <a:rPr lang="en-US" sz="5400" b="1" dirty="0" smtClean="0">
                <a:solidFill>
                  <a:schemeClr val="tx1"/>
                </a:solidFill>
              </a:rPr>
              <a:t>?</a:t>
            </a:r>
            <a:endParaRPr lang="en-US" sz="5400" b="1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653" y="1085568"/>
            <a:ext cx="3448529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you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619" y="18028"/>
            <a:ext cx="31057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Or,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94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298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Many Parts-</vt:lpstr>
      <vt:lpstr>Being Part of the One Body</vt:lpstr>
      <vt:lpstr>Being Part of the One Body</vt:lpstr>
      <vt:lpstr>Are you a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Part of the</dc:title>
  <dc:creator>Philip Strong</dc:creator>
  <cp:lastModifiedBy>Philip Strong</cp:lastModifiedBy>
  <cp:revision>21</cp:revision>
  <dcterms:created xsi:type="dcterms:W3CDTF">2016-08-11T19:10:05Z</dcterms:created>
  <dcterms:modified xsi:type="dcterms:W3CDTF">2016-08-14T12:12:08Z</dcterms:modified>
</cp:coreProperties>
</file>