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4" y="-1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F6E52-B6ED-184C-9378-DF100C4C7669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A4EDA-90AD-0C48-90FA-26A7B1C0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1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B390D-462C-4D23-854E-BB0EB7EB1AD3}" type="datetimeFigureOut">
              <a:rPr lang="en-US" smtClean="0"/>
              <a:t>7/17/16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65C5-24FB-4A6B-B525-E0740CE2BE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Problems with Grace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620000" cy="4038600"/>
          </a:xfrm>
        </p:spPr>
        <p:txBody>
          <a:bodyPr/>
          <a:lstStyle/>
          <a:p>
            <a:pPr algn="l"/>
            <a:r>
              <a:rPr lang="en-US" b="1" dirty="0" smtClean="0"/>
              <a:t>We sing of: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“Amazing Grace”</a:t>
            </a:r>
            <a:r>
              <a:rPr lang="en-US" b="1" dirty="0" smtClean="0"/>
              <a:t> and the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“Wonderful Grace of Jesus” </a:t>
            </a:r>
            <a:r>
              <a:rPr lang="en-US" b="1" dirty="0" smtClean="0"/>
              <a:t>and the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“Grace Greater Than All My Sin” </a:t>
            </a:r>
            <a:r>
              <a:rPr lang="en-US" b="1" dirty="0" smtClean="0"/>
              <a:t>and how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“His Grace Reaches Me”</a:t>
            </a:r>
          </a:p>
          <a:p>
            <a:r>
              <a:rPr lang="en-US" b="1" dirty="0" smtClean="0"/>
              <a:t>But,  we also have 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God’s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953000"/>
          </a:xfrm>
        </p:spPr>
        <p:txBody>
          <a:bodyPr>
            <a:normAutofit/>
          </a:bodyPr>
          <a:lstStyle/>
          <a:p>
            <a:pPr marL="57150" indent="-457200">
              <a:buNone/>
            </a:pPr>
            <a:r>
              <a:rPr lang="en-US" b="1" dirty="0" smtClean="0"/>
              <a:t>Can’t really be applied by anyone who is not Divine in the first place. </a:t>
            </a:r>
          </a:p>
          <a:p>
            <a:pPr marL="57150" lvl="1">
              <a:buNone/>
            </a:pPr>
            <a:r>
              <a:rPr lang="en-US" sz="3200" b="1" dirty="0" smtClean="0"/>
              <a:t>But:</a:t>
            </a:r>
          </a:p>
          <a:p>
            <a:pPr marL="457200" lvl="2">
              <a:buFont typeface="Wingdings" pitchFamily="2" charset="2"/>
              <a:buChar char="Ø"/>
            </a:pPr>
            <a:r>
              <a:rPr lang="en-US" sz="3200" b="1" dirty="0" smtClean="0"/>
              <a:t>We can’t believe and act as if He will apply it at times and in places that He has </a:t>
            </a:r>
            <a:r>
              <a:rPr lang="en-US" sz="3200" b="1" u="sng" dirty="0" smtClean="0"/>
              <a:t>not</a:t>
            </a:r>
            <a:r>
              <a:rPr lang="en-US" sz="3200" b="1" dirty="0" smtClean="0"/>
              <a:t> promised to do so.</a:t>
            </a:r>
          </a:p>
          <a:p>
            <a:pPr marL="457200" lvl="2">
              <a:buFont typeface="Wingdings" pitchFamily="2" charset="2"/>
              <a:buChar char="Ø"/>
            </a:pPr>
            <a:r>
              <a:rPr lang="en-US" sz="3200" b="1" dirty="0" smtClean="0"/>
              <a:t>Nor can we refuse to believe and act as if He will apply it in places and at times that He </a:t>
            </a:r>
            <a:r>
              <a:rPr lang="en-US" sz="3200" b="1" u="sng" dirty="0" smtClean="0"/>
              <a:t>has</a:t>
            </a:r>
            <a:r>
              <a:rPr lang="en-US" sz="3200" b="1" dirty="0" smtClean="0"/>
              <a:t> promised to do so.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God’s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 lnSpcReduction="10000"/>
          </a:bodyPr>
          <a:lstStyle/>
          <a:p>
            <a:pPr marL="457200" lvl="1">
              <a:buNone/>
            </a:pPr>
            <a:r>
              <a:rPr lang="en-US" b="1" dirty="0" smtClean="0"/>
              <a:t>Are there </a:t>
            </a:r>
            <a:r>
              <a:rPr lang="en-US" b="1" i="1" dirty="0" smtClean="0"/>
              <a:t>requirements </a:t>
            </a:r>
            <a:r>
              <a:rPr lang="en-US" b="1" dirty="0" smtClean="0"/>
              <a:t>for the application of it? </a:t>
            </a:r>
          </a:p>
          <a:p>
            <a:pPr marL="857250" lvl="2">
              <a:buNone/>
            </a:pPr>
            <a:r>
              <a:rPr lang="en-US" sz="2800" b="1" dirty="0" smtClean="0"/>
              <a:t>Absolutely, </a:t>
            </a:r>
            <a:r>
              <a:rPr lang="en-US" sz="2800" b="1" u="sng" dirty="0" smtClean="0">
                <a:solidFill>
                  <a:srgbClr val="FFFF00"/>
                </a:solidFill>
              </a:rPr>
              <a:t>Titus 2:11-14</a:t>
            </a:r>
            <a:r>
              <a:rPr lang="en-US" sz="2800" b="1" dirty="0" smtClean="0"/>
              <a:t>.</a:t>
            </a:r>
          </a:p>
          <a:p>
            <a:pPr marL="457200" lvl="1">
              <a:buNone/>
            </a:pPr>
            <a:r>
              <a:rPr lang="en-US" b="1" dirty="0" smtClean="0"/>
              <a:t>Are there </a:t>
            </a:r>
            <a:r>
              <a:rPr lang="en-US" b="1" i="1" dirty="0" smtClean="0"/>
              <a:t>limitations </a:t>
            </a:r>
            <a:r>
              <a:rPr lang="en-US" b="1" dirty="0" smtClean="0"/>
              <a:t>for the application of it?</a:t>
            </a:r>
          </a:p>
          <a:p>
            <a:pPr marL="857250" lvl="2">
              <a:buNone/>
            </a:pPr>
            <a:r>
              <a:rPr lang="en-US" sz="2800" b="1" dirty="0" smtClean="0"/>
              <a:t>Sure,  </a:t>
            </a:r>
            <a:r>
              <a:rPr lang="en-US" sz="2800" b="1" u="sng" dirty="0" smtClean="0">
                <a:solidFill>
                  <a:srgbClr val="FFFF00"/>
                </a:solidFill>
              </a:rPr>
              <a:t>2Thess.1:8-9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1Pet.4:17-18</a:t>
            </a:r>
            <a:r>
              <a:rPr lang="en-US" sz="2800" b="1" dirty="0" smtClean="0"/>
              <a:t>. </a:t>
            </a:r>
          </a:p>
          <a:p>
            <a:pPr marL="457200" lvl="1">
              <a:buNone/>
            </a:pPr>
            <a:r>
              <a:rPr lang="en-US" b="1" dirty="0" smtClean="0"/>
              <a:t>But if we think we </a:t>
            </a:r>
            <a:r>
              <a:rPr lang="en-US" b="1" i="1" dirty="0" smtClean="0"/>
              <a:t>have to deserve it, </a:t>
            </a:r>
            <a:r>
              <a:rPr lang="en-US" b="1" dirty="0" smtClean="0"/>
              <a:t>or </a:t>
            </a:r>
            <a:r>
              <a:rPr lang="en-US" b="1" i="1" dirty="0" smtClean="0"/>
              <a:t>do everything right to attain it, </a:t>
            </a:r>
            <a:r>
              <a:rPr lang="en-US" b="1" dirty="0" smtClean="0"/>
              <a:t>or if we </a:t>
            </a:r>
            <a:r>
              <a:rPr lang="en-US" b="1" i="1" dirty="0" smtClean="0"/>
              <a:t>can’t trust it, </a:t>
            </a:r>
          </a:p>
          <a:p>
            <a:pPr marL="457200" lvl="1" algn="ctr">
              <a:buNone/>
            </a:pPr>
            <a:r>
              <a:rPr lang="en-US" b="1" dirty="0" smtClean="0"/>
              <a:t>haven’t we missed the whole concept of “</a:t>
            </a:r>
            <a:r>
              <a:rPr lang="en-US" b="1" u="sng" dirty="0" smtClean="0"/>
              <a:t>un</a:t>
            </a:r>
            <a:r>
              <a:rPr lang="en-US" b="1" dirty="0" smtClean="0"/>
              <a:t>merited favor”?</a:t>
            </a:r>
          </a:p>
          <a:p>
            <a:pPr marL="457200" lvl="1">
              <a:buNone/>
            </a:pPr>
            <a:r>
              <a:rPr lang="en-US" b="1" dirty="0" smtClean="0"/>
              <a:t>Listen closely, “Our salvation is…</a:t>
            </a:r>
          </a:p>
          <a:p>
            <a:pPr marL="457200" lvl="1" algn="ctr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NOT</a:t>
            </a:r>
            <a:r>
              <a:rPr lang="en-US" b="1" dirty="0" smtClean="0"/>
              <a:t> DEPENDENT ON OUR MERIT! </a:t>
            </a:r>
            <a:r>
              <a:rPr lang="en-US" b="1" u="sng" dirty="0" smtClean="0">
                <a:solidFill>
                  <a:srgbClr val="FFFF00"/>
                </a:solidFill>
              </a:rPr>
              <a:t>Titus 3:5a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57200" lvl="1" algn="ctr">
              <a:buNone/>
            </a:pPr>
            <a:r>
              <a:rPr lang="en-US" b="1" dirty="0" smtClean="0"/>
              <a:t>It </a:t>
            </a:r>
            <a:r>
              <a:rPr lang="en-US" b="1" u="sng" dirty="0" smtClean="0">
                <a:solidFill>
                  <a:srgbClr val="FFFF00"/>
                </a:solidFill>
              </a:rPr>
              <a:t>IS</a:t>
            </a:r>
            <a:r>
              <a:rPr lang="en-US" b="1" dirty="0" smtClean="0"/>
              <a:t> DEPENDENT ON HIS GRACE/MERCY! </a:t>
            </a:r>
            <a:r>
              <a:rPr lang="en-US" b="1" u="sng" dirty="0" smtClean="0">
                <a:solidFill>
                  <a:srgbClr val="FFFF00"/>
                </a:solidFill>
              </a:rPr>
              <a:t>Titus 3:5b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457200" lvl="1" algn="ctr">
              <a:buNone/>
            </a:pPr>
            <a:r>
              <a:rPr lang="en-US" b="1" dirty="0" smtClean="0"/>
              <a:t>Now, have </a:t>
            </a:r>
            <a:r>
              <a:rPr lang="en-US" b="1" dirty="0" smtClean="0">
                <a:solidFill>
                  <a:srgbClr val="FFFF00"/>
                </a:solidFill>
              </a:rPr>
              <a:t>y</a:t>
            </a:r>
            <a:r>
              <a:rPr lang="en-US" b="1" u="sng" dirty="0" smtClean="0">
                <a:solidFill>
                  <a:srgbClr val="FFFF00"/>
                </a:solidFill>
              </a:rPr>
              <a:t>ou</a:t>
            </a:r>
            <a:r>
              <a:rPr lang="en-US" b="1" dirty="0" smtClean="0"/>
              <a:t> been </a:t>
            </a:r>
            <a:r>
              <a:rPr lang="en-US" b="1" i="1" dirty="0" smtClean="0"/>
              <a:t>“washed” </a:t>
            </a:r>
            <a:r>
              <a:rPr lang="en-US" b="1" dirty="0" smtClean="0"/>
              <a:t>and </a:t>
            </a:r>
            <a:r>
              <a:rPr lang="en-US" b="1" i="1" dirty="0" smtClean="0"/>
              <a:t>“renewed”?  </a:t>
            </a:r>
            <a:r>
              <a:rPr lang="en-US" b="1" u="sng" dirty="0" smtClean="0">
                <a:solidFill>
                  <a:srgbClr val="FFFF00"/>
                </a:solidFill>
              </a:rPr>
              <a:t>Titus 3:5c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7150" lvl="1"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</a:t>
            </a:r>
            <a:r>
              <a:rPr lang="en-US" b="1" dirty="0" smtClean="0">
                <a:solidFill>
                  <a:srgbClr val="FFFF00"/>
                </a:solidFill>
              </a:rPr>
              <a:t> Problems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 mean </a:t>
            </a:r>
            <a:r>
              <a:rPr lang="en-US" b="1" dirty="0" smtClean="0">
                <a:solidFill>
                  <a:srgbClr val="FFFF00"/>
                </a:solidFill>
              </a:rPr>
              <a:t>“Our” </a:t>
            </a:r>
            <a:r>
              <a:rPr lang="en-US" b="1" dirty="0" smtClean="0"/>
              <a:t>in a very broad sense:</a:t>
            </a:r>
          </a:p>
          <a:p>
            <a:pPr marL="457200" lvl="2"/>
            <a:r>
              <a:rPr lang="en-US" sz="3200" b="1" dirty="0" smtClean="0"/>
              <a:t>Including “us” here at Southport, certainly.</a:t>
            </a:r>
          </a:p>
          <a:p>
            <a:pPr marL="457200" lvl="2"/>
            <a:r>
              <a:rPr lang="en-US" sz="3200" b="1" dirty="0" smtClean="0"/>
              <a:t>Including also “we” of the Church, of course.</a:t>
            </a:r>
          </a:p>
          <a:p>
            <a:pPr marL="457200" lvl="2"/>
            <a:r>
              <a:rPr lang="en-US" sz="3200" b="1" dirty="0" smtClean="0"/>
              <a:t>But also including “all” who desire heaven as our home, believe in the God of the Bible, accept Jesus as His Son, and are reasonably concerned with living a </a:t>
            </a:r>
            <a:r>
              <a:rPr lang="en-US" sz="3200" b="1" dirty="0"/>
              <a:t>C</a:t>
            </a:r>
            <a:r>
              <a:rPr lang="en-US" sz="3200" b="1" dirty="0" smtClean="0"/>
              <a:t>hristian life. </a:t>
            </a:r>
          </a:p>
          <a:p>
            <a:pPr marL="457200" lvl="2"/>
            <a:r>
              <a:rPr lang="en-US" sz="3200" b="1" dirty="0" smtClean="0"/>
              <a:t>Basically, “anyone” and “everyone” interested in </a:t>
            </a:r>
            <a:r>
              <a:rPr lang="en-US" sz="3200" b="1" i="1" dirty="0" smtClean="0"/>
              <a:t>grace</a:t>
            </a:r>
            <a:r>
              <a:rPr lang="en-US" sz="3200" b="1" dirty="0" smtClean="0"/>
              <a:t> from a spiritual perspective.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Our </a:t>
            </a:r>
            <a:r>
              <a:rPr lang="en-US" b="1" dirty="0" smtClean="0"/>
              <a:t>Problems</a:t>
            </a:r>
            <a:r>
              <a:rPr lang="en-US" b="1" dirty="0" smtClean="0">
                <a:solidFill>
                  <a:srgbClr val="FFFF00"/>
                </a:solidFill>
              </a:rPr>
              <a:t>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By the term </a:t>
            </a:r>
            <a:r>
              <a:rPr lang="en-US" b="1" dirty="0" smtClean="0">
                <a:solidFill>
                  <a:srgbClr val="FFFF00"/>
                </a:solidFill>
              </a:rPr>
              <a:t>“Problems</a:t>
            </a:r>
            <a:r>
              <a:rPr lang="en-US" b="1" dirty="0" smtClean="0"/>
              <a:t>”:</a:t>
            </a:r>
          </a:p>
          <a:p>
            <a:pPr marL="457200" lvl="2"/>
            <a:r>
              <a:rPr lang="en-US" sz="3200" b="1" dirty="0" smtClean="0"/>
              <a:t>I don’t really mean the “concept” of grace- I think most everyone comprehends  </a:t>
            </a:r>
            <a:r>
              <a:rPr lang="en-US" sz="3200" b="1" i="1" dirty="0" smtClean="0"/>
              <a:t>“undeserved favor/gift.”  </a:t>
            </a:r>
            <a:r>
              <a:rPr lang="en-US" sz="3200" b="1" u="sng" dirty="0" smtClean="0">
                <a:solidFill>
                  <a:srgbClr val="FFFF00"/>
                </a:solidFill>
              </a:rPr>
              <a:t>Eph.2:8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lvl="2"/>
            <a:r>
              <a:rPr lang="en-US" sz="3200" b="1" dirty="0" smtClean="0"/>
              <a:t>And I don’t really mean the “definition” of grace either-  </a:t>
            </a:r>
            <a:r>
              <a:rPr lang="en-US" sz="3200" b="1" i="1" dirty="0" smtClean="0"/>
              <a:t>“the favorable regard and benevolent actions of God toward man who does not merit them</a:t>
            </a:r>
            <a:r>
              <a:rPr lang="en-US" sz="3200" b="1" dirty="0" smtClean="0"/>
              <a:t>”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is generally understood, </a:t>
            </a:r>
            <a:r>
              <a:rPr lang="en-US" sz="3200" b="1" u="sng" dirty="0" smtClean="0">
                <a:solidFill>
                  <a:srgbClr val="FFFF00"/>
                </a:solidFill>
              </a:rPr>
              <a:t>Rom.11:6</a:t>
            </a:r>
            <a:r>
              <a:rPr lang="en-US" sz="3200" b="1" dirty="0" smtClean="0"/>
              <a:t>.</a:t>
            </a:r>
          </a:p>
          <a:p>
            <a:pPr marL="457200" lvl="2"/>
            <a:r>
              <a:rPr lang="en-US" sz="3200" b="1" dirty="0" smtClean="0"/>
              <a:t>But I do think “we” (as previously defined) do have “problems’ with regard to its </a:t>
            </a:r>
            <a:r>
              <a:rPr lang="en-US" sz="3200" b="1" dirty="0" smtClean="0">
                <a:solidFill>
                  <a:srgbClr val="FFFF00"/>
                </a:solidFill>
              </a:rPr>
              <a:t>application</a:t>
            </a:r>
            <a:r>
              <a:rPr lang="en-US" sz="3200" b="1" dirty="0" smtClean="0"/>
              <a:t>...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Our </a:t>
            </a:r>
            <a:r>
              <a:rPr lang="en-US" b="1" dirty="0" smtClean="0"/>
              <a:t>Problems</a:t>
            </a:r>
            <a:r>
              <a:rPr lang="en-US" b="1" dirty="0" smtClean="0">
                <a:solidFill>
                  <a:srgbClr val="FFFF00"/>
                </a:solidFill>
              </a:rPr>
              <a:t>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7150" lvl="1">
              <a:buNone/>
            </a:pPr>
            <a:r>
              <a:rPr lang="en-US" sz="3600" b="1" dirty="0" smtClean="0"/>
              <a:t>Please understand first of all that “we” don’t really </a:t>
            </a:r>
            <a:r>
              <a:rPr lang="en-US" sz="3600" b="1" dirty="0" smtClean="0">
                <a:solidFill>
                  <a:srgbClr val="FFFF00"/>
                </a:solidFill>
              </a:rPr>
              <a:t>apply</a:t>
            </a:r>
            <a:r>
              <a:rPr lang="en-US" sz="3600" b="1" dirty="0" smtClean="0"/>
              <a:t> God’s grace anywhere- He does.</a:t>
            </a:r>
          </a:p>
          <a:p>
            <a:pPr marL="457200" lvl="2"/>
            <a:r>
              <a:rPr lang="en-US" sz="3200" b="1" dirty="0" smtClean="0"/>
              <a:t>We cannot save ourselves by any strength or wisdom of our own, and therefore certainly cannot save anyone else by applying God’s grace for Him!  But…</a:t>
            </a:r>
          </a:p>
          <a:p>
            <a:pPr marL="457200" lvl="2"/>
            <a:r>
              <a:rPr lang="en-US" sz="3200" b="1" dirty="0" smtClean="0"/>
              <a:t>Our problem(s) are in understanding what the N.T. says about </a:t>
            </a:r>
            <a:r>
              <a:rPr lang="en-US" sz="3200" b="1" i="1" dirty="0" smtClean="0">
                <a:solidFill>
                  <a:srgbClr val="FFFF00"/>
                </a:solidFill>
              </a:rPr>
              <a:t>when</a:t>
            </a:r>
            <a:r>
              <a:rPr lang="en-US" sz="3200" b="1" dirty="0" smtClean="0"/>
              <a:t> and </a:t>
            </a:r>
            <a:r>
              <a:rPr lang="en-US" sz="3200" b="1" i="1" dirty="0" smtClean="0">
                <a:solidFill>
                  <a:srgbClr val="FFFF00"/>
                </a:solidFill>
              </a:rPr>
              <a:t>where</a:t>
            </a:r>
            <a:r>
              <a:rPr lang="en-US" sz="3200" b="1" dirty="0" smtClean="0"/>
              <a:t> </a:t>
            </a:r>
            <a:r>
              <a:rPr lang="en-US" sz="3200" b="1" u="sng" dirty="0" smtClean="0"/>
              <a:t>He</a:t>
            </a:r>
            <a:r>
              <a:rPr lang="en-US" sz="3200" b="1" dirty="0" smtClean="0"/>
              <a:t> will apply His grace.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Our </a:t>
            </a:r>
            <a:r>
              <a:rPr lang="en-US" b="1" dirty="0" smtClean="0"/>
              <a:t>Problems</a:t>
            </a:r>
            <a:r>
              <a:rPr lang="en-US" b="1" dirty="0" smtClean="0">
                <a:solidFill>
                  <a:srgbClr val="FFFF00"/>
                </a:solidFill>
              </a:rPr>
              <a:t>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7150" lvl="1">
              <a:buNone/>
            </a:pPr>
            <a:r>
              <a:rPr lang="en-US" b="1" dirty="0" smtClean="0"/>
              <a:t>Some of us take </a:t>
            </a:r>
            <a:r>
              <a:rPr lang="en-US" b="1" dirty="0" smtClean="0">
                <a:solidFill>
                  <a:srgbClr val="FFFF00"/>
                </a:solidFill>
              </a:rPr>
              <a:t>it </a:t>
            </a:r>
            <a:r>
              <a:rPr lang="en-US" b="1" i="1" dirty="0" smtClean="0">
                <a:solidFill>
                  <a:srgbClr val="FFFF00"/>
                </a:solidFill>
              </a:rPr>
              <a:t>too far </a:t>
            </a:r>
            <a:r>
              <a:rPr lang="en-US" b="1" dirty="0" smtClean="0"/>
              <a:t>by trying to apply God’s grace in </a:t>
            </a:r>
            <a:r>
              <a:rPr lang="en-US" b="1" dirty="0" smtClean="0">
                <a:solidFill>
                  <a:srgbClr val="FFFF00"/>
                </a:solidFill>
              </a:rPr>
              <a:t>places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FF00"/>
                </a:solidFill>
              </a:rPr>
              <a:t>times</a:t>
            </a:r>
            <a:r>
              <a:rPr lang="en-US" b="1" dirty="0" smtClean="0"/>
              <a:t> that He never promised He would.  </a:t>
            </a:r>
          </a:p>
          <a:p>
            <a:pPr marL="457200" lvl="2"/>
            <a:r>
              <a:rPr lang="en-US" sz="2800" b="1" dirty="0" smtClean="0"/>
              <a:t>As in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</a:rPr>
              <a:t>“Just Believe and Accept Jesus as your personal Savior.” </a:t>
            </a:r>
          </a:p>
          <a:p>
            <a:pPr marL="914400" lvl="3"/>
            <a:r>
              <a:rPr lang="en-US" sz="2800" b="1" dirty="0" smtClean="0"/>
              <a:t>We will all be judged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and saved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or lost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as </a:t>
            </a:r>
            <a:r>
              <a:rPr lang="en-US" sz="2800" b="1" i="1" dirty="0" smtClean="0"/>
              <a:t>individuals- </a:t>
            </a:r>
            <a:r>
              <a:rPr lang="en-US" sz="2800" b="1" dirty="0" smtClean="0"/>
              <a:t>and therefore </a:t>
            </a:r>
            <a:r>
              <a:rPr lang="en-US" sz="2800" b="1" i="1" dirty="0" smtClean="0"/>
              <a:t>personally</a:t>
            </a:r>
            <a:r>
              <a:rPr lang="en-US" sz="2800" b="1" dirty="0" smtClean="0"/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2Cor.5:10</a:t>
            </a:r>
            <a:r>
              <a:rPr lang="en-US" sz="2800" b="1" dirty="0" smtClean="0"/>
              <a:t>.</a:t>
            </a:r>
          </a:p>
          <a:p>
            <a:pPr marL="914400" lvl="3"/>
            <a:r>
              <a:rPr lang="en-US" sz="2800" b="1" dirty="0" smtClean="0"/>
              <a:t>But, the idea of </a:t>
            </a:r>
            <a:r>
              <a:rPr lang="en-US" sz="2800" b="1" i="1" dirty="0" smtClean="0"/>
              <a:t>believing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accepting </a:t>
            </a:r>
            <a:r>
              <a:rPr lang="en-US" sz="2800" b="1" dirty="0" smtClean="0"/>
              <a:t>Jesus </a:t>
            </a:r>
            <a:r>
              <a:rPr lang="en-US" sz="2800" b="1" u="sng" dirty="0" smtClean="0"/>
              <a:t>without</a:t>
            </a:r>
            <a:r>
              <a:rPr lang="en-US" sz="2800" b="1" dirty="0" smtClean="0"/>
              <a:t> obeying (doing what He says) is never promised to produce salvation, </a:t>
            </a:r>
            <a:r>
              <a:rPr lang="en-US" sz="2800" b="1" u="sng" dirty="0" smtClean="0">
                <a:solidFill>
                  <a:srgbClr val="FFFF00"/>
                </a:solidFill>
              </a:rPr>
              <a:t>Luke 6:46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John 14:15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15:10,14</a:t>
            </a:r>
            <a:r>
              <a:rPr lang="en-US" sz="2800" b="1" dirty="0" smtClean="0"/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12:42 &gt; 47-48</a:t>
            </a:r>
            <a:r>
              <a:rPr lang="en-US" sz="2800" b="1" dirty="0" smtClean="0"/>
              <a:t>.</a:t>
            </a:r>
            <a:endParaRPr lang="en-US" sz="2800" b="1" u="sng" dirty="0" smtClean="0"/>
          </a:p>
          <a:p>
            <a:pPr marL="914400" lvl="3"/>
            <a:endParaRPr lang="en-US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Our </a:t>
            </a:r>
            <a:r>
              <a:rPr lang="en-US" b="1" dirty="0" smtClean="0"/>
              <a:t>Problems</a:t>
            </a:r>
            <a:r>
              <a:rPr lang="en-US" b="1" dirty="0" smtClean="0">
                <a:solidFill>
                  <a:srgbClr val="FFFF00"/>
                </a:solidFill>
              </a:rPr>
              <a:t>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7150" lvl="1">
              <a:buNone/>
            </a:pPr>
            <a:r>
              <a:rPr lang="en-US" b="1" dirty="0" smtClean="0"/>
              <a:t>Some of us take it </a:t>
            </a:r>
            <a:r>
              <a:rPr lang="en-US" b="1" i="1" dirty="0" smtClean="0">
                <a:solidFill>
                  <a:srgbClr val="FFFF00"/>
                </a:solidFill>
              </a:rPr>
              <a:t>too far </a:t>
            </a:r>
            <a:r>
              <a:rPr lang="en-US" b="1" dirty="0" smtClean="0"/>
              <a:t>by trying to apply God’s grace in places and times that He never promised He would.  </a:t>
            </a:r>
          </a:p>
          <a:p>
            <a:pPr marL="457200" lvl="2"/>
            <a:r>
              <a:rPr lang="en-US" sz="2800" b="1" dirty="0" smtClean="0"/>
              <a:t>As in </a:t>
            </a:r>
            <a:r>
              <a:rPr lang="en-US" sz="2800" b="1" i="1" dirty="0" smtClean="0">
                <a:solidFill>
                  <a:srgbClr val="FFFF00"/>
                </a:solidFill>
              </a:rPr>
              <a:t>“Once Saved, Always Saved.” </a:t>
            </a:r>
          </a:p>
          <a:p>
            <a:pPr marL="914400" lvl="3"/>
            <a:r>
              <a:rPr lang="en-US" sz="2800" b="1" dirty="0" smtClean="0"/>
              <a:t>Some of “us” believe that after entering fellowship with Jesus, salvation cannot be lost or forfeited because God’s grace just keeps on giving.  But what does the N.T. say?</a:t>
            </a:r>
          </a:p>
          <a:p>
            <a:pPr marL="914400" lvl="3"/>
            <a:r>
              <a:rPr lang="en-US" sz="2800" b="1" u="sng" dirty="0" smtClean="0">
                <a:solidFill>
                  <a:srgbClr val="FFFF00"/>
                </a:solidFill>
              </a:rPr>
              <a:t>Heb.3:12-15</a:t>
            </a:r>
            <a:r>
              <a:rPr lang="en-US" sz="2800" b="1" dirty="0" smtClean="0"/>
              <a:t>   </a:t>
            </a:r>
            <a:r>
              <a:rPr lang="en-US" sz="2800" b="1" i="1" dirty="0" smtClean="0"/>
              <a:t>brethren </a:t>
            </a:r>
            <a:r>
              <a:rPr lang="en-US" sz="2800" b="1" dirty="0" smtClean="0"/>
              <a:t>can </a:t>
            </a:r>
            <a:r>
              <a:rPr lang="en-US" sz="2800" b="1" i="1" dirty="0" smtClean="0"/>
              <a:t>fall away</a:t>
            </a:r>
            <a:endParaRPr lang="en-US" sz="2800" b="1" dirty="0" smtClean="0"/>
          </a:p>
          <a:p>
            <a:pPr marL="914400" lvl="3"/>
            <a:r>
              <a:rPr lang="en-US" sz="2800" b="1" u="sng" dirty="0" smtClean="0">
                <a:solidFill>
                  <a:srgbClr val="FFFF00"/>
                </a:solidFill>
              </a:rPr>
              <a:t>2Pet.2:20</a:t>
            </a:r>
            <a:r>
              <a:rPr lang="en-US" sz="2800" b="1" dirty="0" smtClean="0"/>
              <a:t>  those </a:t>
            </a:r>
            <a:r>
              <a:rPr lang="en-US" sz="2800" b="1" i="1" dirty="0" smtClean="0"/>
              <a:t>escaped </a:t>
            </a:r>
            <a:r>
              <a:rPr lang="en-US" sz="2800" b="1" dirty="0" smtClean="0"/>
              <a:t>can become </a:t>
            </a:r>
            <a:r>
              <a:rPr lang="en-US" sz="2800" b="1" i="1" dirty="0" smtClean="0"/>
              <a:t>entangled</a:t>
            </a:r>
            <a:endParaRPr lang="en-US" sz="2800" b="1" dirty="0" smtClean="0"/>
          </a:p>
          <a:p>
            <a:pPr marL="914400" lvl="3"/>
            <a:r>
              <a:rPr lang="en-US" sz="2800" b="1" u="sng" dirty="0" smtClean="0">
                <a:solidFill>
                  <a:srgbClr val="FFFF00"/>
                </a:solidFill>
              </a:rPr>
              <a:t>Rev.2:4-7</a:t>
            </a:r>
            <a:r>
              <a:rPr lang="en-US" sz="2800" b="1" dirty="0" smtClean="0"/>
              <a:t>  the </a:t>
            </a:r>
            <a:r>
              <a:rPr lang="en-US" sz="2800" b="1" i="1" dirty="0" smtClean="0"/>
              <a:t>church at Ephesus </a:t>
            </a:r>
            <a:r>
              <a:rPr lang="en-US" sz="2800" b="1" dirty="0" smtClean="0"/>
              <a:t>had </a:t>
            </a:r>
            <a:r>
              <a:rPr lang="en-US" sz="2800" b="1" i="1" dirty="0" smtClean="0"/>
              <a:t>fallen</a:t>
            </a:r>
            <a:endParaRPr lang="en-US" sz="2800" b="1" u="sng" dirty="0" smtClean="0"/>
          </a:p>
          <a:p>
            <a:pPr marL="914400" lvl="3"/>
            <a:endParaRPr lang="en-US" sz="2800" b="1" u="sng" dirty="0" smtClean="0"/>
          </a:p>
          <a:p>
            <a:pPr marL="914400" lvl="3"/>
            <a:endParaRPr lang="en-US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Our </a:t>
            </a:r>
            <a:r>
              <a:rPr lang="en-US" b="1" dirty="0" smtClean="0"/>
              <a:t>Problems</a:t>
            </a:r>
            <a:r>
              <a:rPr lang="en-US" b="1" dirty="0" smtClean="0">
                <a:solidFill>
                  <a:srgbClr val="FFFF00"/>
                </a:solidFill>
              </a:rPr>
              <a:t>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/>
          </a:bodyPr>
          <a:lstStyle/>
          <a:p>
            <a:pPr marL="57150" lvl="1">
              <a:buNone/>
            </a:pPr>
            <a:r>
              <a:rPr lang="en-US" b="1" dirty="0" smtClean="0"/>
              <a:t>But some of “us” instead have the opposite problem of not taking it </a:t>
            </a:r>
            <a:r>
              <a:rPr lang="en-US" b="1" i="1" dirty="0" smtClean="0">
                <a:solidFill>
                  <a:srgbClr val="FFFF00"/>
                </a:solidFill>
              </a:rPr>
              <a:t>far enough </a:t>
            </a:r>
            <a:r>
              <a:rPr lang="en-US" b="1" dirty="0" smtClean="0"/>
              <a:t>by refusing to apply God’s grace in places and times when He promised He would.  </a:t>
            </a:r>
          </a:p>
          <a:p>
            <a:pPr marL="457200" lvl="2"/>
            <a:r>
              <a:rPr lang="en-US" sz="2800" b="1" dirty="0" smtClean="0"/>
              <a:t>As in </a:t>
            </a:r>
            <a:r>
              <a:rPr lang="en-US" sz="2800" b="1" i="1" dirty="0" smtClean="0">
                <a:solidFill>
                  <a:srgbClr val="FFFF00"/>
                </a:solidFill>
              </a:rPr>
              <a:t>“I can’t forgive myself, or believe that God has.” </a:t>
            </a:r>
          </a:p>
          <a:p>
            <a:pPr marL="914400" lvl="3"/>
            <a:r>
              <a:rPr lang="en-US" sz="2800" b="1" dirty="0" smtClean="0"/>
              <a:t>It is one thing to remember your past sins as motivation to avoid them in the future, </a:t>
            </a:r>
            <a:r>
              <a:rPr lang="en-US" sz="2800" b="1" u="sng" dirty="0" smtClean="0">
                <a:solidFill>
                  <a:srgbClr val="FFFF00"/>
                </a:solidFill>
              </a:rPr>
              <a:t>cf.1Tim.1:15</a:t>
            </a:r>
            <a:r>
              <a:rPr lang="en-US" sz="2800" b="1" dirty="0" smtClean="0"/>
              <a:t>.</a:t>
            </a:r>
          </a:p>
          <a:p>
            <a:pPr marL="914400" lvl="3"/>
            <a:r>
              <a:rPr lang="en-US" sz="2800" b="1" dirty="0" smtClean="0"/>
              <a:t>But it is another matter entirely to refuse to relinquish the guilt of that sin, </a:t>
            </a:r>
            <a:r>
              <a:rPr lang="en-US" sz="2800" b="1" u="sng" dirty="0" smtClean="0">
                <a:solidFill>
                  <a:srgbClr val="FFFF00"/>
                </a:solidFill>
              </a:rPr>
              <a:t>Heb.8:12-13</a:t>
            </a:r>
            <a:r>
              <a:rPr lang="en-US" sz="2800" b="1" dirty="0" smtClean="0"/>
              <a:t> (</a:t>
            </a:r>
            <a:r>
              <a:rPr lang="en-US" sz="2800" b="1" i="1" dirty="0" smtClean="0"/>
              <a:t>merciful </a:t>
            </a:r>
            <a:r>
              <a:rPr lang="en-US" sz="2800" b="1" dirty="0" smtClean="0"/>
              <a:t>is a synonym of </a:t>
            </a:r>
            <a:r>
              <a:rPr lang="en-US" sz="2800" b="1" i="1" dirty="0" smtClean="0"/>
              <a:t>gracious</a:t>
            </a:r>
            <a:r>
              <a:rPr lang="en-US" sz="2800" b="1" dirty="0" smtClean="0"/>
              <a:t>)  &gt; </a:t>
            </a:r>
            <a:r>
              <a:rPr lang="en-US" sz="2800" b="1" u="sng" dirty="0" smtClean="0">
                <a:solidFill>
                  <a:srgbClr val="FFFF00"/>
                </a:solidFill>
              </a:rPr>
              <a:t>Phil.3:13</a:t>
            </a:r>
            <a:r>
              <a:rPr lang="en-US" sz="2800" b="1" dirty="0" smtClean="0"/>
              <a:t>. </a:t>
            </a:r>
            <a:endParaRPr lang="en-US" sz="2800" b="1" u="sng" dirty="0" smtClean="0"/>
          </a:p>
          <a:p>
            <a:pPr marL="914400" lvl="3"/>
            <a:endParaRPr lang="en-US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Our </a:t>
            </a:r>
            <a:r>
              <a:rPr lang="en-US" b="1" dirty="0" smtClean="0"/>
              <a:t>Problems</a:t>
            </a:r>
            <a:r>
              <a:rPr lang="en-US" b="1" dirty="0" smtClean="0">
                <a:solidFill>
                  <a:srgbClr val="FFFF00"/>
                </a:solidFill>
              </a:rPr>
              <a:t>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/>
          </a:bodyPr>
          <a:lstStyle/>
          <a:p>
            <a:pPr marL="57150" lvl="1">
              <a:buNone/>
            </a:pPr>
            <a:r>
              <a:rPr lang="en-US" b="1" dirty="0" smtClean="0"/>
              <a:t>But some of “us” instead have the opposite problem of not taking it </a:t>
            </a:r>
            <a:r>
              <a:rPr lang="en-US" b="1" i="1" dirty="0" smtClean="0">
                <a:solidFill>
                  <a:srgbClr val="FFFF00"/>
                </a:solidFill>
              </a:rPr>
              <a:t>far enough </a:t>
            </a:r>
            <a:r>
              <a:rPr lang="en-US" b="1" dirty="0" smtClean="0"/>
              <a:t>by refusing to apply God’s grace in places and times when He promised He would.  </a:t>
            </a:r>
          </a:p>
          <a:p>
            <a:pPr marL="457200" lvl="2"/>
            <a:r>
              <a:rPr lang="en-US" sz="2800" b="1" dirty="0" smtClean="0"/>
              <a:t>Or as in </a:t>
            </a:r>
            <a:r>
              <a:rPr lang="en-US" sz="2800" b="1" i="1" dirty="0" smtClean="0">
                <a:solidFill>
                  <a:srgbClr val="FFFF00"/>
                </a:solidFill>
              </a:rPr>
              <a:t>“I hope I’m saved, but just don’t know for sure.” </a:t>
            </a:r>
          </a:p>
          <a:p>
            <a:pPr marL="914400" lvl="3"/>
            <a:r>
              <a:rPr lang="en-US" sz="2800" b="1" dirty="0" smtClean="0"/>
              <a:t>Humility is a good thing, </a:t>
            </a:r>
            <a:r>
              <a:rPr lang="en-US" sz="2800" b="1" u="sng" dirty="0" smtClean="0">
                <a:solidFill>
                  <a:srgbClr val="FFFF00"/>
                </a:solidFill>
              </a:rPr>
              <a:t>Luke 17:10</a:t>
            </a:r>
            <a:r>
              <a:rPr lang="en-US" sz="2800" b="1" dirty="0" smtClean="0"/>
              <a:t>; </a:t>
            </a:r>
          </a:p>
          <a:p>
            <a:pPr marL="914400" lvl="3"/>
            <a:r>
              <a:rPr lang="en-US" sz="2800" b="1" dirty="0" smtClean="0"/>
              <a:t>But it was not, and is not, intended to supplant confidence in salvation through God’s grace for the child of God!  </a:t>
            </a:r>
            <a:r>
              <a:rPr lang="en-US" sz="2800" b="1" u="sng" dirty="0" smtClean="0">
                <a:solidFill>
                  <a:srgbClr val="FFFF00"/>
                </a:solidFill>
              </a:rPr>
              <a:t>1John 5:13</a:t>
            </a:r>
            <a:r>
              <a:rPr lang="en-US" sz="2800" b="1" dirty="0" smtClean="0"/>
              <a:t> </a:t>
            </a:r>
            <a:endParaRPr lang="en-US" sz="28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Our </a:t>
            </a:r>
            <a:r>
              <a:rPr lang="en-US" b="1" dirty="0" smtClean="0"/>
              <a:t>Problems</a:t>
            </a:r>
            <a:r>
              <a:rPr lang="en-US" b="1" dirty="0" smtClean="0">
                <a:solidFill>
                  <a:srgbClr val="FFFF00"/>
                </a:solidFill>
              </a:rPr>
              <a:t> with Grace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 fontScale="92500" lnSpcReduction="20000"/>
          </a:bodyPr>
          <a:lstStyle/>
          <a:p>
            <a:pPr marL="57150" lvl="1">
              <a:buNone/>
            </a:pPr>
            <a:r>
              <a:rPr lang="en-US" b="1" dirty="0" smtClean="0"/>
              <a:t>But some of “us” instead have the opposite problem of not taking it </a:t>
            </a:r>
            <a:r>
              <a:rPr lang="en-US" b="1" i="1" dirty="0" smtClean="0">
                <a:solidFill>
                  <a:srgbClr val="FFFF00"/>
                </a:solidFill>
              </a:rPr>
              <a:t>far enough </a:t>
            </a:r>
            <a:r>
              <a:rPr lang="en-US" b="1" dirty="0" smtClean="0"/>
              <a:t>by refusing to apply God’s grace in places and times when He promised He would.  </a:t>
            </a:r>
          </a:p>
          <a:p>
            <a:pPr marL="457200" lvl="2"/>
            <a:r>
              <a:rPr lang="en-US" sz="2800" b="1" dirty="0" smtClean="0"/>
              <a:t>Or as in </a:t>
            </a:r>
            <a:r>
              <a:rPr lang="en-US" sz="2800" b="1" i="1" dirty="0" smtClean="0">
                <a:solidFill>
                  <a:srgbClr val="FFFF00"/>
                </a:solidFill>
              </a:rPr>
              <a:t>“I just can’t be sure that I’ve done everything I should or could.” </a:t>
            </a:r>
          </a:p>
          <a:p>
            <a:pPr marL="914400" lvl="3"/>
            <a:r>
              <a:rPr lang="en-US" sz="2800" b="1" dirty="0" smtClean="0"/>
              <a:t>Well I’m sure.  In fact, I’m absolutely positive that you </a:t>
            </a:r>
            <a:r>
              <a:rPr lang="en-US" sz="2800" b="1" u="sng" dirty="0" smtClean="0"/>
              <a:t>didn’t</a:t>
            </a:r>
            <a:r>
              <a:rPr lang="en-US" sz="2800" b="1" dirty="0" smtClean="0"/>
              <a:t> do everything you should or could have!  </a:t>
            </a:r>
          </a:p>
          <a:p>
            <a:pPr marL="914400" lvl="3"/>
            <a:r>
              <a:rPr lang="en-US" sz="2800" b="1" dirty="0" smtClean="0"/>
              <a:t>None of us have, or will! </a:t>
            </a:r>
            <a:r>
              <a:rPr lang="en-US" sz="2800" b="1" u="sng" dirty="0" smtClean="0">
                <a:solidFill>
                  <a:srgbClr val="FFFF00"/>
                </a:solidFill>
              </a:rPr>
              <a:t>Rom.3:9-12,23</a:t>
            </a:r>
            <a:endParaRPr lang="en-US" sz="2800" b="1" dirty="0"/>
          </a:p>
          <a:p>
            <a:pPr marL="914400" lvl="3"/>
            <a:r>
              <a:rPr lang="en-US" sz="2800" b="1" dirty="0" smtClean="0"/>
              <a:t>But thanks be to God that our salvation is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dependent upon doing “everything”- that was the requirement of the Old Law, and we’re under the New One! </a:t>
            </a:r>
            <a:r>
              <a:rPr lang="en-US" sz="2800" b="1" u="sng" dirty="0" smtClean="0">
                <a:solidFill>
                  <a:srgbClr val="FFFF00"/>
                </a:solidFill>
              </a:rPr>
              <a:t>Rom.3:20-28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14400" lvl="3"/>
            <a:r>
              <a:rPr lang="en-US" sz="2800" b="1" dirty="0" smtClean="0"/>
              <a:t>If our salvation was dependent on doing “everything” right, it would exclude “grace” completely, </a:t>
            </a:r>
            <a:r>
              <a:rPr lang="en-US" sz="2800" b="1" u="sng" dirty="0" smtClean="0">
                <a:solidFill>
                  <a:srgbClr val="FFFF00"/>
                </a:solidFill>
              </a:rPr>
              <a:t>Rom.4:4-5</a:t>
            </a:r>
            <a:r>
              <a:rPr lang="en-US" sz="2800" b="1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1101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Problems with Grace</vt:lpstr>
      <vt:lpstr>Our Problems with Grace</vt:lpstr>
      <vt:lpstr>Our Problems with Grace</vt:lpstr>
      <vt:lpstr>Our Problems with Grace</vt:lpstr>
      <vt:lpstr>Our Problems with Grace</vt:lpstr>
      <vt:lpstr>Our Problems with Grace</vt:lpstr>
      <vt:lpstr>Our Problems with Grace</vt:lpstr>
      <vt:lpstr>Our Problems with Grace</vt:lpstr>
      <vt:lpstr>Our Problems with Grace</vt:lpstr>
      <vt:lpstr>God’s Grace</vt:lpstr>
      <vt:lpstr>God’s Grace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Grace</dc:title>
  <dc:creator>Philip Strong</dc:creator>
  <cp:lastModifiedBy>Philip Strong</cp:lastModifiedBy>
  <cp:revision>24</cp:revision>
  <cp:lastPrinted>2016-07-17T21:43:26Z</cp:lastPrinted>
  <dcterms:created xsi:type="dcterms:W3CDTF">2012-02-26T12:11:49Z</dcterms:created>
  <dcterms:modified xsi:type="dcterms:W3CDTF">2016-07-17T21:44:17Z</dcterms:modified>
</cp:coreProperties>
</file>