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plus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3688" y="3657600"/>
            <a:ext cx="6781800" cy="2895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To properly answer this question, let’s break it down into </a:t>
            </a:r>
            <a:r>
              <a:rPr lang="en-US" sz="2400" b="1" dirty="0" smtClean="0"/>
              <a:t>its </a:t>
            </a:r>
            <a:r>
              <a:rPr lang="en-US" sz="2400" b="1" dirty="0" smtClean="0"/>
              <a:t>constituent parts: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What constitutes </a:t>
            </a:r>
            <a:r>
              <a:rPr lang="en-US" sz="2400" b="1" dirty="0" smtClean="0">
                <a:solidFill>
                  <a:schemeClr val="accent2"/>
                </a:solidFill>
              </a:rPr>
              <a:t>“man”</a:t>
            </a:r>
            <a:r>
              <a:rPr lang="en-US" sz="2400" b="1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What constitutes </a:t>
            </a:r>
            <a:r>
              <a:rPr lang="en-US" sz="2400" b="1" dirty="0" smtClean="0">
                <a:solidFill>
                  <a:schemeClr val="accent2"/>
                </a:solidFill>
              </a:rPr>
              <a:t>“faith”</a:t>
            </a:r>
            <a:r>
              <a:rPr lang="en-US" sz="2400" b="1" dirty="0" smtClean="0"/>
              <a:t>?</a:t>
            </a:r>
          </a:p>
          <a:p>
            <a:pPr marL="514350" indent="-514350"/>
            <a:r>
              <a:rPr lang="en-US" sz="2400" b="1" dirty="0" smtClean="0">
                <a:solidFill>
                  <a:schemeClr val="tx1"/>
                </a:solidFill>
              </a:rPr>
              <a:t>By overlaying these two aspects, we can answer the question.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954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Constitutes a </a:t>
            </a:r>
            <a:r>
              <a:rPr lang="en-US" sz="5400" b="1" i="1" dirty="0" smtClean="0">
                <a:solidFill>
                  <a:schemeClr val="accent2"/>
                </a:solidFill>
              </a:rPr>
              <a:t>Faithful Man</a:t>
            </a:r>
            <a:r>
              <a:rPr lang="en-US" sz="5400" b="1" i="1" dirty="0" smtClean="0"/>
              <a:t>?</a:t>
            </a:r>
            <a:endParaRPr lang="en-US" sz="5400" b="1" dirty="0"/>
          </a:p>
        </p:txBody>
      </p:sp>
    </p:spTree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4"/>
                </a:solidFill>
              </a:rPr>
              <a:t>#1</a:t>
            </a:r>
            <a:endParaRPr lang="en-US" sz="8000" b="1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4800" b="1" smtClean="0"/>
              <a:t>What Constitutes </a:t>
            </a:r>
            <a:r>
              <a:rPr sz="4800" b="1" smtClean="0">
                <a:solidFill>
                  <a:schemeClr val="accent2"/>
                </a:solidFill>
              </a:rPr>
              <a:t>"Man"</a:t>
            </a:r>
            <a:r>
              <a:rPr sz="4800" b="1" smtClean="0"/>
              <a:t>?</a:t>
            </a:r>
            <a:endParaRPr lang="en-US" sz="4800" b="1" dirty="0"/>
          </a:p>
        </p:txBody>
      </p:sp>
      <p:sp>
        <p:nvSpPr>
          <p:cNvPr id="4" name="Isosceles Triangle 3"/>
          <p:cNvSpPr/>
          <p:nvPr/>
        </p:nvSpPr>
        <p:spPr>
          <a:xfrm>
            <a:off x="3048000" y="2286000"/>
            <a:ext cx="2743200" cy="30480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9746" y="3505200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Man</a:t>
            </a:r>
          </a:p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Mk.2:8</a:t>
            </a:r>
          </a:p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Phil.4:7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2194" y="1517350"/>
            <a:ext cx="2326688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Intellectual Man: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Mind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604" y="4853868"/>
            <a:ext cx="2133600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Spiritual Man: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Heart, Soul, Spirit, Emotion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820" y="5011444"/>
            <a:ext cx="19812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Physical Man: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Body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4"/>
                </a:solidFill>
              </a:rPr>
              <a:t>#2</a:t>
            </a:r>
            <a:endParaRPr lang="en-US" sz="8000" b="1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4800" b="1" smtClean="0"/>
              <a:t>What Constitutes </a:t>
            </a:r>
            <a:r>
              <a:rPr sz="4800" b="1" smtClean="0">
                <a:solidFill>
                  <a:schemeClr val="accent2"/>
                </a:solidFill>
              </a:rPr>
              <a:t>"Faith"</a:t>
            </a:r>
            <a:r>
              <a:rPr sz="4800" b="1" smtClean="0"/>
              <a:t>?</a:t>
            </a:r>
            <a:endParaRPr lang="en-US" sz="4800" b="1" dirty="0"/>
          </a:p>
        </p:txBody>
      </p:sp>
      <p:sp>
        <p:nvSpPr>
          <p:cNvPr id="4" name="Isosceles Triangle 3"/>
          <p:cNvSpPr/>
          <p:nvPr/>
        </p:nvSpPr>
        <p:spPr>
          <a:xfrm>
            <a:off x="3048000" y="2286000"/>
            <a:ext cx="2743200" cy="30480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89410" y="3542186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Faith</a:t>
            </a:r>
          </a:p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Heb.11:6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848" y="1517350"/>
            <a:ext cx="260708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“Believe that He is”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Mental Ascent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022550"/>
            <a:ext cx="252200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“He is a </a:t>
            </a:r>
            <a:r>
              <a:rPr lang="en-US" sz="2000" b="1" i="1" dirty="0" err="1" smtClean="0">
                <a:solidFill>
                  <a:schemeClr val="bg1"/>
                </a:solidFill>
              </a:rPr>
              <a:t>Rewarder</a:t>
            </a:r>
            <a:r>
              <a:rPr lang="en-US" sz="2000" b="1" i="1" dirty="0" smtClean="0">
                <a:solidFill>
                  <a:schemeClr val="bg1"/>
                </a:solidFill>
              </a:rPr>
              <a:t>”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Trust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820" y="4869396"/>
            <a:ext cx="2603380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“Of Those Who Seek Him”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Obedience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048000" y="2286000"/>
            <a:ext cx="2743200" cy="30480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5486400" y="1524000"/>
            <a:ext cx="3352800" cy="2971800"/>
          </a:xfrm>
          <a:prstGeom prst="wedgeEllipseCallout">
            <a:avLst>
              <a:gd name="adj1" fmla="val -61874"/>
              <a:gd name="adj2" fmla="val 475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4"/>
                </a:solidFill>
              </a:rPr>
              <a:t>#3</a:t>
            </a:r>
            <a:endParaRPr lang="en-US" sz="8000" b="1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3600" b="1" smtClean="0"/>
              <a:t>What Constitutes a </a:t>
            </a:r>
            <a:r>
              <a:rPr sz="3600" b="1" smtClean="0">
                <a:solidFill>
                  <a:schemeClr val="accent2"/>
                </a:solidFill>
              </a:rPr>
              <a:t>"Faithful Man"</a:t>
            </a:r>
            <a:r>
              <a:rPr sz="3600" b="1" smtClean="0"/>
              <a:t>?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89410" y="3542186"/>
            <a:ext cx="1447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Faithful Man</a:t>
            </a:r>
          </a:p>
          <a:p>
            <a:pPr algn="ctr"/>
            <a:r>
              <a:rPr lang="en-US" sz="2300" b="1" u="sng" dirty="0" smtClean="0">
                <a:solidFill>
                  <a:srgbClr val="FFFF00"/>
                </a:solidFill>
              </a:rPr>
              <a:t>Mk.12:30</a:t>
            </a:r>
          </a:p>
          <a:p>
            <a:pPr algn="ctr"/>
            <a:r>
              <a:rPr lang="en-US" sz="2300" b="1" u="sng" dirty="0" smtClean="0">
                <a:solidFill>
                  <a:srgbClr val="FFFF00"/>
                </a:solidFill>
              </a:rPr>
              <a:t>Heb.11:6</a:t>
            </a:r>
            <a:endParaRPr lang="en-US" sz="2300" b="1" u="sng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848" y="1517350"/>
            <a:ext cx="260708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Believes in his </a:t>
            </a:r>
            <a:r>
              <a:rPr lang="en-US" sz="2000" b="1" i="1" dirty="0" smtClean="0">
                <a:solidFill>
                  <a:schemeClr val="accent2"/>
                </a:solidFill>
              </a:rPr>
              <a:t>Mind</a:t>
            </a:r>
            <a:r>
              <a:rPr lang="en-US" sz="2000" b="1" i="1" dirty="0" smtClean="0">
                <a:solidFill>
                  <a:schemeClr val="bg1"/>
                </a:solidFill>
              </a:rPr>
              <a:t> that He </a:t>
            </a:r>
            <a:r>
              <a:rPr lang="en-US" sz="2000" dirty="0" smtClean="0">
                <a:solidFill>
                  <a:schemeClr val="bg1"/>
                </a:solidFill>
              </a:rPr>
              <a:t>(God) </a:t>
            </a:r>
            <a:r>
              <a:rPr lang="en-US" sz="2000" b="1" i="1" dirty="0" smtClean="0">
                <a:solidFill>
                  <a:schemeClr val="bg1"/>
                </a:solidFill>
              </a:rPr>
              <a:t>is.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880502"/>
            <a:ext cx="2750604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Trusts in his </a:t>
            </a:r>
            <a:r>
              <a:rPr lang="en-US" sz="2000" b="1" i="1" dirty="0" smtClean="0">
                <a:solidFill>
                  <a:schemeClr val="accent2"/>
                </a:solidFill>
              </a:rPr>
              <a:t>Heart</a:t>
            </a:r>
            <a:r>
              <a:rPr lang="en-US" sz="2000" b="1" i="1" dirty="0" smtClean="0">
                <a:solidFill>
                  <a:schemeClr val="bg1"/>
                </a:solidFill>
              </a:rPr>
              <a:t> that God will Reward the Faithful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820" y="4869396"/>
            <a:ext cx="2603380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Seeks God by Obeying with his </a:t>
            </a:r>
            <a:r>
              <a:rPr lang="en-US" sz="2000" b="1" i="1" dirty="0" smtClean="0">
                <a:solidFill>
                  <a:schemeClr val="accent2"/>
                </a:solidFill>
              </a:rPr>
              <a:t>Body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1981200"/>
            <a:ext cx="2743200" cy="224676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“And you shall love the Lord your God with all your </a:t>
            </a:r>
            <a:r>
              <a:rPr lang="en-US" sz="2000" b="1" i="1" dirty="0" smtClean="0">
                <a:solidFill>
                  <a:schemeClr val="tx2"/>
                </a:solidFill>
              </a:rPr>
              <a:t>heart</a:t>
            </a:r>
            <a:r>
              <a:rPr lang="en-US" sz="2000" b="1" i="1" dirty="0" smtClean="0">
                <a:solidFill>
                  <a:schemeClr val="bg1"/>
                </a:solidFill>
              </a:rPr>
              <a:t>, with all your </a:t>
            </a:r>
            <a:r>
              <a:rPr lang="en-US" sz="2000" b="1" i="1" dirty="0" smtClean="0">
                <a:solidFill>
                  <a:schemeClr val="tx2"/>
                </a:solidFill>
              </a:rPr>
              <a:t>soul</a:t>
            </a:r>
            <a:r>
              <a:rPr lang="en-US" sz="2000" b="1" i="1" dirty="0" smtClean="0">
                <a:solidFill>
                  <a:schemeClr val="bg1"/>
                </a:solidFill>
              </a:rPr>
              <a:t>, with all your </a:t>
            </a:r>
            <a:r>
              <a:rPr lang="en-US" sz="2000" b="1" i="1" dirty="0" smtClean="0">
                <a:solidFill>
                  <a:schemeClr val="tx2"/>
                </a:solidFill>
              </a:rPr>
              <a:t>mind</a:t>
            </a:r>
            <a:r>
              <a:rPr lang="en-US" sz="2000" b="1" i="1" dirty="0" smtClean="0">
                <a:solidFill>
                  <a:schemeClr val="bg1"/>
                </a:solidFill>
              </a:rPr>
              <a:t>, and with all your </a:t>
            </a:r>
            <a:r>
              <a:rPr lang="en-US" sz="2000" b="1" i="1" dirty="0" smtClean="0">
                <a:solidFill>
                  <a:schemeClr val="tx2"/>
                </a:solidFill>
              </a:rPr>
              <a:t>strength</a:t>
            </a:r>
            <a:r>
              <a:rPr lang="en-US" sz="2000" b="1" i="1" dirty="0" smtClean="0">
                <a:solidFill>
                  <a:schemeClr val="bg1"/>
                </a:solidFill>
              </a:rPr>
              <a:t>.”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52400" y="2362200"/>
            <a:ext cx="3276600" cy="2057400"/>
          </a:xfrm>
          <a:prstGeom prst="wedgeEllipseCallout">
            <a:avLst>
              <a:gd name="adj1" fmla="val 60179"/>
              <a:gd name="adj2" fmla="val 70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28194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“And without </a:t>
            </a:r>
            <a:r>
              <a:rPr lang="en-US" sz="2000" b="1" i="1" dirty="0" smtClean="0">
                <a:solidFill>
                  <a:schemeClr val="tx2"/>
                </a:solidFill>
              </a:rPr>
              <a:t>faith</a:t>
            </a:r>
            <a:r>
              <a:rPr lang="en-US" sz="2000" b="1" i="1" dirty="0" smtClean="0">
                <a:solidFill>
                  <a:schemeClr val="bg1"/>
                </a:solidFill>
              </a:rPr>
              <a:t> it is impossible to please Him…”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5" grpId="0"/>
      <p:bldP spid="6" grpId="0" animBg="1"/>
      <p:bldP spid="7" grpId="0" animBg="1"/>
      <p:bldP spid="9" grpId="0" animBg="1"/>
      <p:bldP spid="10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212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PowerPoint Presentation</vt:lpstr>
      <vt:lpstr>What Constitutes a Faithful Man?</vt:lpstr>
      <vt:lpstr>What Constitutes "Man"?</vt:lpstr>
      <vt:lpstr>What Constitutes "Faith"?</vt:lpstr>
      <vt:lpstr>What Constitutes a "Faithful Man"?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Philip Strong</cp:lastModifiedBy>
  <cp:revision>15</cp:revision>
  <dcterms:created xsi:type="dcterms:W3CDTF">2006-08-16T00:00:00Z</dcterms:created>
  <dcterms:modified xsi:type="dcterms:W3CDTF">2016-07-01T02:46:50Z</dcterms:modified>
</cp:coreProperties>
</file>