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4" y="-1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1CF4D-23A0-41C5-9863-665D0C0FEC86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F92B9-C87C-45E1-BF0D-30406B12B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7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DBEA2-0AB8-4FCC-8BA4-DD3FFF2BD3CF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DF0D-835C-4B11-B9D3-BBA5FEC0E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8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0" dirty="0" smtClean="0"/>
              <a:t>A</a:t>
            </a:r>
            <a:r>
              <a:rPr lang="en-US" i="0" baseline="0" dirty="0" smtClean="0"/>
              <a:t> </a:t>
            </a:r>
            <a:r>
              <a:rPr lang="en-US" i="1" baseline="0" dirty="0" smtClean="0"/>
              <a:t>heavy </a:t>
            </a:r>
            <a:r>
              <a:rPr lang="en-US" i="0" baseline="0" dirty="0" smtClean="0"/>
              <a:t>and </a:t>
            </a:r>
            <a:r>
              <a:rPr lang="en-US" i="1" baseline="0" dirty="0" smtClean="0"/>
              <a:t>wearisome yoke-  </a:t>
            </a:r>
            <a:r>
              <a:rPr lang="en-US" i="0" baseline="0" dirty="0" smtClean="0"/>
              <a:t>The Law of Moses, and especially the Pharisaical application of it, was that </a:t>
            </a:r>
            <a:r>
              <a:rPr lang="en-US" i="1" baseline="0" dirty="0" smtClean="0"/>
              <a:t>“yoke which neither our fathers nor we have been able to bear,” </a:t>
            </a:r>
            <a:r>
              <a:rPr lang="en-US" i="0" u="sng" baseline="0" dirty="0" smtClean="0"/>
              <a:t>Heb.10:1-4</a:t>
            </a:r>
            <a:r>
              <a:rPr lang="en-US" i="0" u="none" baseline="0" dirty="0" smtClean="0"/>
              <a:t>; </a:t>
            </a:r>
            <a:r>
              <a:rPr lang="en-US" i="0" u="sng" baseline="0" dirty="0" smtClean="0"/>
              <a:t>Acts 15:10-11</a:t>
            </a:r>
            <a:r>
              <a:rPr lang="en-US" i="0" u="none" baseline="0" dirty="0" smtClean="0"/>
              <a:t>; </a:t>
            </a:r>
            <a:r>
              <a:rPr lang="en-US" i="0" u="sng" baseline="0" dirty="0" smtClean="0"/>
              <a:t>Matt.12:1-14</a:t>
            </a:r>
            <a:r>
              <a:rPr lang="en-US" i="0" u="none" baseline="0" dirty="0" smtClean="0"/>
              <a:t>; </a:t>
            </a:r>
            <a:r>
              <a:rPr lang="en-US" i="0" u="sng" baseline="0" dirty="0" smtClean="0"/>
              <a:t>Gal.4:9-10</a:t>
            </a:r>
            <a:r>
              <a:rPr lang="en-US" i="0" u="none" baseline="0" dirty="0" smtClean="0"/>
              <a:t>.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DF0D-835C-4B11-B9D3-BBA5FEC0EF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Prov.14:6</a:t>
            </a:r>
            <a:r>
              <a:rPr lang="en-US" u="none" dirty="0" smtClean="0"/>
              <a:t>, </a:t>
            </a:r>
            <a:r>
              <a:rPr lang="en-US" i="1" u="none" dirty="0" smtClean="0"/>
              <a:t>“A scoffer</a:t>
            </a:r>
            <a:r>
              <a:rPr lang="en-US" i="1" u="none" baseline="0" dirty="0" smtClean="0"/>
              <a:t> seeks wisdom, and finds none, but knowledge is easy to him who has understanding.”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DF0D-835C-4B11-B9D3-BBA5FEC0EF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Phil.</a:t>
            </a:r>
            <a:r>
              <a:rPr lang="en-US" u="sng" baseline="0" dirty="0" smtClean="0"/>
              <a:t>4:13</a:t>
            </a:r>
            <a:r>
              <a:rPr lang="en-US" u="none" baseline="0" dirty="0" smtClean="0"/>
              <a:t>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DF0D-835C-4B11-B9D3-BBA5FEC0EF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DF0D-835C-4B11-B9D3-BBA5FEC0EF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A1A7-C8DB-442D-AD41-4C039E9CE081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D167-265A-413F-B5DB-15C4AFEA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Matthew 11:28-30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Jesus said,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“Come to Me, all who are weary and heavy laden, and I will give you </a:t>
            </a:r>
            <a:r>
              <a:rPr lang="en-US" b="1" i="1" dirty="0" smtClean="0">
                <a:solidFill>
                  <a:schemeClr val="tx1"/>
                </a:solidFill>
              </a:rPr>
              <a:t>rest</a:t>
            </a:r>
            <a:r>
              <a:rPr lang="en-US" b="1" i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Take My yoke upon you, and learn from Me, for I am gentle and humble in heart; and you shall find </a:t>
            </a:r>
            <a:r>
              <a:rPr lang="en-US" b="1" i="1" dirty="0" smtClean="0">
                <a:solidFill>
                  <a:schemeClr val="tx1"/>
                </a:solidFill>
              </a:rPr>
              <a:t>rest</a:t>
            </a:r>
            <a:r>
              <a:rPr lang="en-US" b="1" i="1" dirty="0" smtClean="0">
                <a:solidFill>
                  <a:srgbClr val="FFFF00"/>
                </a:solidFill>
              </a:rPr>
              <a:t> for your souls.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For My yoke is </a:t>
            </a:r>
            <a:r>
              <a:rPr lang="en-US" b="1" i="1" dirty="0" smtClean="0">
                <a:solidFill>
                  <a:schemeClr val="tx1"/>
                </a:solidFill>
              </a:rPr>
              <a:t>easy</a:t>
            </a:r>
            <a:r>
              <a:rPr lang="en-US" b="1" i="1" dirty="0" smtClean="0">
                <a:solidFill>
                  <a:srgbClr val="FFFF00"/>
                </a:solidFill>
              </a:rPr>
              <a:t>, and My load is </a:t>
            </a:r>
            <a:r>
              <a:rPr lang="en-US" b="1" i="1" dirty="0" smtClean="0">
                <a:solidFill>
                  <a:schemeClr val="tx1"/>
                </a:solidFill>
              </a:rPr>
              <a:t>light</a:t>
            </a:r>
            <a:r>
              <a:rPr lang="en-US" b="1" i="1" dirty="0" smtClean="0">
                <a:solidFill>
                  <a:srgbClr val="FFFF00"/>
                </a:solidFill>
              </a:rPr>
              <a:t>.”</a:t>
            </a:r>
          </a:p>
          <a:p>
            <a:r>
              <a:rPr lang="en-US" b="1" dirty="0" smtClean="0"/>
              <a:t>To begin with, let’s ask one simple question:</a:t>
            </a:r>
          </a:p>
          <a:p>
            <a:r>
              <a:rPr lang="en-US" sz="6000" b="1" dirty="0" smtClean="0"/>
              <a:t>Do </a:t>
            </a:r>
            <a:r>
              <a:rPr lang="en-US" sz="6000" b="1" u="sng" dirty="0" smtClean="0">
                <a:solidFill>
                  <a:srgbClr val="FFFF00"/>
                </a:solidFill>
              </a:rPr>
              <a:t>You</a:t>
            </a:r>
            <a:r>
              <a:rPr lang="en-US" sz="6000" b="1" dirty="0" smtClean="0"/>
              <a:t> Believe Him?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Do </a:t>
            </a:r>
            <a:r>
              <a:rPr lang="en-US" b="1" u="sng" dirty="0" smtClean="0">
                <a:solidFill>
                  <a:srgbClr val="FFFF00"/>
                </a:solidFill>
              </a:rPr>
              <a:t>You</a:t>
            </a:r>
            <a:r>
              <a:rPr lang="en-US" b="1" dirty="0" smtClean="0"/>
              <a:t> really believe Christianity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Restful?  Easy?  Light?</a:t>
            </a: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There’s getting up early on Sunday morning instead of sleeping in; going back on Sunday and Wednesday evenings instead of relaxing with the family and TV;  constantly checking on the sick; attending Gospel Meetings here and at other congregations; the constant struggle of having to do the “right” and/or “Christian” thing; listening to all those sermons &amp; lessons; constantly reading and studying the Bible; teaching Bible Classes; and all that other stuff!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i="1" dirty="0" smtClean="0"/>
              <a:t>Restful? Easy? Light?  </a:t>
            </a:r>
            <a:r>
              <a:rPr lang="en-US" b="1" dirty="0" smtClean="0"/>
              <a:t>Most would </a:t>
            </a:r>
            <a:r>
              <a:rPr lang="en-US" b="1" dirty="0" smtClean="0"/>
              <a:t>say, “</a:t>
            </a:r>
            <a:r>
              <a:rPr lang="en-US" b="1" dirty="0" smtClean="0"/>
              <a:t>N</a:t>
            </a:r>
            <a:r>
              <a:rPr lang="en-US" b="1" dirty="0" smtClean="0"/>
              <a:t>ot </a:t>
            </a:r>
            <a:r>
              <a:rPr lang="en-US" b="1" dirty="0" smtClean="0"/>
              <a:t>so</a:t>
            </a:r>
            <a:r>
              <a:rPr lang="en-US" b="1" dirty="0" smtClean="0"/>
              <a:t>!” 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But Jesus said </a:t>
            </a:r>
            <a:r>
              <a:rPr lang="en-US" b="1" u="sng" dirty="0" smtClean="0">
                <a:solidFill>
                  <a:srgbClr val="FFFF00"/>
                </a:solidFill>
              </a:rPr>
              <a:t>so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b="1" dirty="0" smtClean="0"/>
              <a:t>By contrast, consider: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Proverbs 13:15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Good understanding produces favor, but the way of the treacherous (</a:t>
            </a:r>
            <a:r>
              <a:rPr lang="en-US" b="1" dirty="0" smtClean="0">
                <a:solidFill>
                  <a:srgbClr val="FFFF00"/>
                </a:solidFill>
              </a:rPr>
              <a:t>or </a:t>
            </a:r>
            <a:r>
              <a:rPr lang="en-US" b="1" i="1" dirty="0" smtClean="0">
                <a:solidFill>
                  <a:srgbClr val="FFFF00"/>
                </a:solidFill>
              </a:rPr>
              <a:t>unfaithful, </a:t>
            </a:r>
            <a:r>
              <a:rPr lang="en-US" b="1" dirty="0" smtClean="0">
                <a:solidFill>
                  <a:srgbClr val="FFFF00"/>
                </a:solidFill>
              </a:rPr>
              <a:t>NKJV) </a:t>
            </a:r>
            <a:r>
              <a:rPr lang="en-US" b="1" i="1" dirty="0" smtClean="0">
                <a:solidFill>
                  <a:srgbClr val="FFFF00"/>
                </a:solidFill>
              </a:rPr>
              <a:t>is hard.”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How is that Jesus said Christianity was “easy,” and </a:t>
            </a:r>
            <a:r>
              <a:rPr lang="en-US" b="1" u="sng" dirty="0" smtClean="0">
                <a:solidFill>
                  <a:srgbClr val="FFFF00"/>
                </a:solidFill>
              </a:rPr>
              <a:t>Proverbs</a:t>
            </a:r>
            <a:r>
              <a:rPr lang="en-US" b="1" dirty="0" smtClean="0"/>
              <a:t> said wickedness was “hard,” when it seems it should be exactly the other way around?</a:t>
            </a:r>
            <a:endParaRPr lang="en-US" b="1" dirty="0">
              <a:solidFill>
                <a:srgbClr val="FFFF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It seems that it is really “hard” to be Christian, and the wicked have it “easy” because all they ever have to do is please themselves!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Maybe Jesus meant Christianity was easier “in the long run” because you avoid hell at judgment?  So it’s hard now, but easy later.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But that’s not what He said.  He said </a:t>
            </a:r>
            <a:r>
              <a:rPr lang="en-US" b="1" i="1" dirty="0" smtClean="0"/>
              <a:t>“My </a:t>
            </a:r>
            <a:r>
              <a:rPr lang="en-US" b="1" i="1" dirty="0" smtClean="0">
                <a:solidFill>
                  <a:srgbClr val="FFFF00"/>
                </a:solidFill>
              </a:rPr>
              <a:t>yoke</a:t>
            </a:r>
            <a:r>
              <a:rPr lang="en-US" b="1" i="1" dirty="0" smtClean="0"/>
              <a:t>” </a:t>
            </a:r>
            <a:r>
              <a:rPr lang="en-US" b="1" dirty="0" smtClean="0"/>
              <a:t>and </a:t>
            </a:r>
            <a:r>
              <a:rPr lang="en-US" b="1" i="1" dirty="0" smtClean="0"/>
              <a:t>“My </a:t>
            </a:r>
            <a:r>
              <a:rPr lang="en-US" b="1" i="1" dirty="0" smtClean="0">
                <a:solidFill>
                  <a:srgbClr val="FFFF00"/>
                </a:solidFill>
              </a:rPr>
              <a:t>load</a:t>
            </a:r>
            <a:r>
              <a:rPr lang="en-US" b="1" i="1" dirty="0" smtClean="0"/>
              <a:t>”</a:t>
            </a:r>
            <a:r>
              <a:rPr lang="en-US" b="1" dirty="0" smtClean="0"/>
              <a:t>- those are terms implying work, and heaven is a place of rest, </a:t>
            </a:r>
            <a:r>
              <a:rPr lang="en-US" b="1" u="sng" dirty="0" smtClean="0">
                <a:solidFill>
                  <a:srgbClr val="FFFF00"/>
                </a:solidFill>
              </a:rPr>
              <a:t>Heb.4:1-11</a:t>
            </a:r>
            <a:r>
              <a:rPr lang="en-US" b="1" dirty="0" smtClean="0"/>
              <a:t>.  So, He can’t just be talking about heaven </a:t>
            </a:r>
            <a:r>
              <a:rPr lang="en-US" b="1" u="sng" dirty="0" smtClean="0"/>
              <a:t>then</a:t>
            </a:r>
            <a:r>
              <a:rPr lang="en-US" b="1" dirty="0" smtClean="0"/>
              <a:t>; the </a:t>
            </a:r>
            <a:r>
              <a:rPr lang="en-US" b="1" i="1" dirty="0" smtClean="0"/>
              <a:t>“easy” </a:t>
            </a:r>
            <a:r>
              <a:rPr lang="en-US" b="1" dirty="0" smtClean="0"/>
              <a:t>and </a:t>
            </a:r>
            <a:r>
              <a:rPr lang="en-US" b="1" i="1" dirty="0" smtClean="0"/>
              <a:t>“light” </a:t>
            </a:r>
            <a:r>
              <a:rPr lang="en-US" b="1" dirty="0" smtClean="0"/>
              <a:t>must  include life </a:t>
            </a:r>
            <a:r>
              <a:rPr lang="en-US" b="1" u="sng" dirty="0" smtClean="0"/>
              <a:t>now</a:t>
            </a:r>
            <a:r>
              <a:rPr lang="en-US" b="1" dirty="0" smtClean="0"/>
              <a:t> somehow…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b="1" dirty="0" smtClean="0"/>
              <a:t>So: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does Jesus say following Him is </a:t>
            </a:r>
            <a:r>
              <a:rPr lang="en-US" sz="2800" b="1" i="1" dirty="0" smtClean="0">
                <a:solidFill>
                  <a:srgbClr val="FFFF00"/>
                </a:solidFill>
              </a:rPr>
              <a:t>“easy” </a:t>
            </a:r>
            <a:r>
              <a:rPr lang="en-US" sz="2800" b="1" dirty="0" smtClean="0"/>
              <a:t>and </a:t>
            </a:r>
            <a:r>
              <a:rPr lang="en-US" sz="2800" b="1" i="1" dirty="0" smtClean="0">
                <a:solidFill>
                  <a:srgbClr val="FFFF00"/>
                </a:solidFill>
              </a:rPr>
              <a:t>“light”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when it seems so </a:t>
            </a:r>
            <a:r>
              <a:rPr lang="en-US" sz="2800" b="1" i="1" dirty="0" smtClean="0">
                <a:solidFill>
                  <a:srgbClr val="FFFF00"/>
                </a:solidFill>
              </a:rPr>
              <a:t>hard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i="1" dirty="0" smtClean="0">
                <a:solidFill>
                  <a:srgbClr val="FFFF00"/>
                </a:solidFill>
              </a:rPr>
              <a:t>heavy</a:t>
            </a:r>
            <a:r>
              <a:rPr lang="en-US" sz="2800" b="1" i="1" dirty="0" smtClean="0"/>
              <a:t>???</a:t>
            </a:r>
            <a:endParaRPr lang="en-US" sz="2800" b="1" dirty="0" smtClean="0"/>
          </a:p>
          <a:p>
            <a:r>
              <a:rPr lang="en-US" sz="2800" b="1" dirty="0" smtClean="0"/>
              <a:t>I’ve often said of being a good husband/wife or father/mother that </a:t>
            </a:r>
            <a:r>
              <a:rPr lang="en-US" sz="2800" b="1" u="sng" dirty="0" smtClean="0"/>
              <a:t>if</a:t>
            </a:r>
            <a:r>
              <a:rPr lang="en-US" sz="2800" b="1" dirty="0" smtClean="0"/>
              <a:t> it is “the hardest thing” you’ve ever done, either: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2800" b="1" dirty="0" smtClean="0"/>
              <a:t>You’ve lived a very sheltered life; or,</a:t>
            </a:r>
          </a:p>
          <a:p>
            <a:pPr marL="1314450" lvl="2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800" b="1" dirty="0" smtClean="0"/>
              <a:t>It’s pretty certain that you’re doing it wrong. </a:t>
            </a:r>
          </a:p>
          <a:p>
            <a:pPr marL="347472" indent="-347472">
              <a:spcBef>
                <a:spcPts val="672"/>
              </a:spcBef>
            </a:pPr>
            <a:r>
              <a:rPr lang="en-US" sz="2800" b="1" dirty="0" smtClean="0"/>
              <a:t>So it is with Christianity- if it is “the hardest thing” you’ve ever done, you’re probably doing it wrong.</a:t>
            </a:r>
          </a:p>
          <a:p>
            <a:pPr marL="347472" indent="-347472">
              <a:spcBef>
                <a:spcPts val="672"/>
              </a:spcBef>
            </a:pPr>
            <a:r>
              <a:rPr lang="en-US" sz="2800" b="1" dirty="0"/>
              <a:t>N</a:t>
            </a:r>
            <a:r>
              <a:rPr lang="en-US" sz="2800" b="1" dirty="0" smtClean="0"/>
              <a:t>ot because I said so, but because Jesus said so! </a:t>
            </a:r>
          </a:p>
          <a:p>
            <a:pPr marL="347472" indent="-347472" algn="ctr">
              <a:spcBef>
                <a:spcPts val="672"/>
              </a:spcBef>
              <a:buNone/>
            </a:pPr>
            <a:r>
              <a:rPr lang="en-US" sz="2800" b="1" i="1" dirty="0" smtClean="0">
                <a:solidFill>
                  <a:srgbClr val="FFFF00"/>
                </a:solidFill>
              </a:rPr>
              <a:t>“For My yoke is easy, and My load is light.”</a:t>
            </a:r>
            <a:endParaRPr lang="en-US" sz="2800" b="1" dirty="0" smtClean="0"/>
          </a:p>
          <a:p>
            <a:pPr marL="914400" lvl="1" indent="-51435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Why then </a:t>
            </a:r>
            <a:r>
              <a:rPr lang="en-US" sz="3600" b="1" dirty="0" smtClean="0">
                <a:solidFill>
                  <a:srgbClr val="FFFF00"/>
                </a:solidFill>
              </a:rPr>
              <a:t>is Christianity </a:t>
            </a:r>
            <a:r>
              <a:rPr lang="en-US" sz="3600" b="1" i="1" dirty="0" smtClean="0">
                <a:solidFill>
                  <a:srgbClr val="FFFF00"/>
                </a:solidFill>
              </a:rPr>
              <a:t>hard </a:t>
            </a:r>
            <a:r>
              <a:rPr lang="en-US" sz="3600" b="1" dirty="0" smtClean="0">
                <a:solidFill>
                  <a:srgbClr val="FFFF00"/>
                </a:solidFill>
              </a:rPr>
              <a:t>and</a:t>
            </a:r>
            <a:r>
              <a:rPr lang="en-US" sz="3600" b="1" i="1" dirty="0" smtClean="0">
                <a:solidFill>
                  <a:srgbClr val="FFFF00"/>
                </a:solidFill>
              </a:rPr>
              <a:t> heavy </a:t>
            </a:r>
            <a:r>
              <a:rPr lang="en-US" sz="3600" b="1" dirty="0" smtClean="0">
                <a:solidFill>
                  <a:srgbClr val="FFFF00"/>
                </a:solidFill>
              </a:rPr>
              <a:t>when it’s supposed to be </a:t>
            </a:r>
            <a:r>
              <a:rPr lang="en-US" sz="3600" b="1" i="1" dirty="0" smtClean="0">
                <a:solidFill>
                  <a:srgbClr val="FFFF00"/>
                </a:solidFill>
              </a:rPr>
              <a:t>easy </a:t>
            </a:r>
            <a:r>
              <a:rPr lang="en-US" sz="3600" b="1" dirty="0" smtClean="0">
                <a:solidFill>
                  <a:srgbClr val="FFFF00"/>
                </a:solidFill>
              </a:rPr>
              <a:t>and </a:t>
            </a:r>
            <a:r>
              <a:rPr lang="en-US" sz="3600" b="1" i="1" dirty="0" smtClean="0">
                <a:solidFill>
                  <a:srgbClr val="FFFF00"/>
                </a:solidFill>
              </a:rPr>
              <a:t>light?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smtClean="0"/>
              <a:t>The invitation is to the </a:t>
            </a:r>
            <a:r>
              <a:rPr lang="en-US" sz="2800" b="1" i="1" dirty="0" smtClean="0">
                <a:solidFill>
                  <a:srgbClr val="FFFF00"/>
                </a:solidFill>
              </a:rPr>
              <a:t>“weary and heavy laden,”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u="sng" dirty="0" smtClean="0">
                <a:solidFill>
                  <a:srgbClr val="FFFF00"/>
                </a:solidFill>
              </a:rPr>
              <a:t>v.28</a:t>
            </a:r>
            <a:r>
              <a:rPr lang="en-US" sz="2800" b="1" dirty="0" smtClean="0"/>
              <a:t>), not those happy to </a:t>
            </a:r>
            <a:r>
              <a:rPr lang="en-US" sz="2800" b="1" i="1" dirty="0" smtClean="0">
                <a:solidFill>
                  <a:srgbClr val="FFFF00"/>
                </a:solidFill>
              </a:rPr>
              <a:t>“eat, drink, and be merry,”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 (</a:t>
            </a:r>
            <a:r>
              <a:rPr lang="en-US" sz="2800" b="1" u="sng" dirty="0" smtClean="0">
                <a:solidFill>
                  <a:srgbClr val="FFFF00"/>
                </a:solidFill>
              </a:rPr>
              <a:t>cp. Luke 12:19</a:t>
            </a:r>
            <a:r>
              <a:rPr lang="en-US" sz="2800" b="1" dirty="0" smtClean="0"/>
              <a:t>).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i="1" dirty="0" smtClean="0"/>
              <a:t>Weary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heavy laden </a:t>
            </a:r>
            <a:r>
              <a:rPr lang="en-US" sz="2400" b="1" dirty="0" smtClean="0"/>
              <a:t> refers to being burdened with the spiritual guilt of sin</a:t>
            </a:r>
            <a:r>
              <a:rPr lang="en-US" sz="2400" b="1" dirty="0" smtClean="0"/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Acts 15:10-11</a:t>
            </a:r>
            <a:r>
              <a:rPr lang="en-US" sz="2400" b="1" dirty="0"/>
              <a:t>,</a:t>
            </a:r>
            <a:r>
              <a:rPr lang="en-US" sz="2400" b="1" dirty="0" smtClean="0"/>
              <a:t> </a:t>
            </a:r>
            <a:r>
              <a:rPr lang="en-US" sz="2400" b="1" dirty="0" smtClean="0"/>
              <a:t>not being tired from physical labor and/or </a:t>
            </a:r>
            <a:r>
              <a:rPr lang="en-US" sz="2400" b="1" dirty="0" smtClean="0"/>
              <a:t>hardship, </a:t>
            </a:r>
            <a:r>
              <a:rPr lang="en-US" sz="2400" b="1" u="sng" dirty="0" smtClean="0">
                <a:solidFill>
                  <a:srgbClr val="FFFF00"/>
                </a:solidFill>
              </a:rPr>
              <a:t>2Cor.12:15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The purpose of revelation is eternal spiritual redemption, </a:t>
            </a:r>
            <a:r>
              <a:rPr lang="en-US" sz="2400" b="1" u="sng" dirty="0" smtClean="0">
                <a:solidFill>
                  <a:srgbClr val="FFFF00"/>
                </a:solidFill>
              </a:rPr>
              <a:t>Matt.11:25-27</a:t>
            </a:r>
            <a:r>
              <a:rPr lang="en-US" sz="2400" b="1" dirty="0" smtClean="0"/>
              <a:t>, not the </a:t>
            </a:r>
            <a:r>
              <a:rPr lang="en-US" sz="2400" b="1" i="1" dirty="0" smtClean="0"/>
              <a:t>easing </a:t>
            </a:r>
            <a:r>
              <a:rPr lang="en-US" sz="2400" b="1" dirty="0" smtClean="0"/>
              <a:t>of physical burdens of life.  Jesus did not come to make life “heaven on earth” for His followers, He came to relieve their burden and guilt of sin.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If we’re looking for solutions to our </a:t>
            </a:r>
            <a:r>
              <a:rPr lang="en-US" sz="2400" b="1" i="1" dirty="0" smtClean="0"/>
              <a:t>physical </a:t>
            </a:r>
            <a:r>
              <a:rPr lang="en-US" sz="2400" b="1" dirty="0" smtClean="0"/>
              <a:t>problems rather than our </a:t>
            </a:r>
            <a:r>
              <a:rPr lang="en-US" sz="2400" b="1" i="1" dirty="0" smtClean="0"/>
              <a:t>spiritual </a:t>
            </a:r>
            <a:r>
              <a:rPr lang="en-US" sz="2400" b="1" dirty="0" smtClean="0"/>
              <a:t>needs, Christianity will always be </a:t>
            </a:r>
            <a:r>
              <a:rPr lang="en-US" sz="2400" b="1" i="1" dirty="0" smtClean="0"/>
              <a:t>hard</a:t>
            </a:r>
            <a:r>
              <a:rPr lang="en-US" sz="2400" b="1" dirty="0" smtClean="0"/>
              <a:t> and </a:t>
            </a:r>
            <a:r>
              <a:rPr lang="en-US" sz="2400" b="1" i="1" dirty="0" smtClean="0"/>
              <a:t>heavy</a:t>
            </a:r>
            <a:r>
              <a:rPr lang="en-US" sz="2400" b="1" dirty="0" smtClean="0"/>
              <a:t> to us, </a:t>
            </a:r>
            <a:r>
              <a:rPr lang="en-US" sz="2400" b="1" u="sng" dirty="0" smtClean="0">
                <a:solidFill>
                  <a:srgbClr val="FFFF00"/>
                </a:solidFill>
              </a:rPr>
              <a:t>6:11-15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10:34-39</a:t>
            </a:r>
            <a:r>
              <a:rPr lang="en-US" sz="2400" b="1" dirty="0" smtClean="0"/>
              <a:t>;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2Cor.4:16-</a:t>
            </a:r>
            <a:r>
              <a:rPr lang="en-US" sz="2400" b="1" u="sng" dirty="0" smtClean="0">
                <a:solidFill>
                  <a:srgbClr val="FFFF00"/>
                </a:solidFill>
              </a:rPr>
              <a:t>18</a:t>
            </a:r>
            <a:r>
              <a:rPr lang="en-US" sz="2400" b="1" dirty="0" smtClean="0"/>
              <a:t>.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Why then </a:t>
            </a:r>
            <a:r>
              <a:rPr lang="en-US" sz="3600" b="1" dirty="0" smtClean="0">
                <a:solidFill>
                  <a:srgbClr val="FFFF00"/>
                </a:solidFill>
              </a:rPr>
              <a:t>is Christianity </a:t>
            </a:r>
            <a:r>
              <a:rPr lang="en-US" sz="3600" b="1" i="1" dirty="0" smtClean="0">
                <a:solidFill>
                  <a:srgbClr val="FFFF00"/>
                </a:solidFill>
              </a:rPr>
              <a:t>hard </a:t>
            </a:r>
            <a:r>
              <a:rPr lang="en-US" sz="3600" b="1" dirty="0" smtClean="0">
                <a:solidFill>
                  <a:srgbClr val="FFFF00"/>
                </a:solidFill>
              </a:rPr>
              <a:t>and</a:t>
            </a:r>
            <a:r>
              <a:rPr lang="en-US" sz="3600" b="1" i="1" dirty="0" smtClean="0">
                <a:solidFill>
                  <a:srgbClr val="FFFF00"/>
                </a:solidFill>
              </a:rPr>
              <a:t> heavy </a:t>
            </a:r>
            <a:r>
              <a:rPr lang="en-US" sz="3600" b="1" dirty="0" smtClean="0">
                <a:solidFill>
                  <a:srgbClr val="FFFF00"/>
                </a:solidFill>
              </a:rPr>
              <a:t>when it’s supposed to be </a:t>
            </a:r>
            <a:r>
              <a:rPr lang="en-US" sz="3600" b="1" i="1" dirty="0" smtClean="0">
                <a:solidFill>
                  <a:srgbClr val="FFFF00"/>
                </a:solidFill>
              </a:rPr>
              <a:t>easy </a:t>
            </a:r>
            <a:r>
              <a:rPr lang="en-US" sz="3600" b="1" dirty="0" smtClean="0">
                <a:solidFill>
                  <a:srgbClr val="FFFF00"/>
                </a:solidFill>
              </a:rPr>
              <a:t>and </a:t>
            </a:r>
            <a:r>
              <a:rPr lang="en-US" sz="3600" b="1" i="1" dirty="0" smtClean="0">
                <a:solidFill>
                  <a:srgbClr val="FFFF00"/>
                </a:solidFill>
              </a:rPr>
              <a:t>light?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The </a:t>
            </a:r>
            <a:r>
              <a:rPr lang="en-US" sz="2800" b="1" i="1" dirty="0" smtClean="0"/>
              <a:t>yoke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learning </a:t>
            </a:r>
            <a:r>
              <a:rPr lang="en-US" sz="2800" b="1" dirty="0" smtClean="0"/>
              <a:t>of Christ is hard unless our </a:t>
            </a:r>
            <a:r>
              <a:rPr lang="en-US" sz="2800" b="1" i="1" dirty="0" smtClean="0"/>
              <a:t>hearts/minds </a:t>
            </a:r>
            <a:r>
              <a:rPr lang="en-US" sz="2800" b="1" dirty="0" smtClean="0"/>
              <a:t>are right, </a:t>
            </a:r>
            <a:r>
              <a:rPr lang="en-US" sz="2800" b="1" u="sng" dirty="0" smtClean="0">
                <a:solidFill>
                  <a:srgbClr val="FFFF00"/>
                </a:solidFill>
              </a:rPr>
              <a:t>v.29</a:t>
            </a:r>
            <a:r>
              <a:rPr lang="en-US" sz="2800" b="1" dirty="0" smtClean="0"/>
              <a:t> (see also </a:t>
            </a:r>
            <a:r>
              <a:rPr lang="en-US" sz="2800" b="1" u="sng" dirty="0" smtClean="0">
                <a:solidFill>
                  <a:srgbClr val="FFFF00"/>
                </a:solidFill>
              </a:rPr>
              <a:t>Prov.14:6b</a:t>
            </a:r>
            <a:r>
              <a:rPr lang="en-US" sz="2800" b="1" dirty="0" smtClean="0"/>
              <a:t>).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The difficulty of Christianity is often caused by the baptism of the body </a:t>
            </a:r>
            <a:r>
              <a:rPr lang="en-US" sz="2400" b="1" u="sng" dirty="0" smtClean="0"/>
              <a:t>without</a:t>
            </a:r>
            <a:r>
              <a:rPr lang="en-US" sz="2400" b="1" dirty="0" smtClean="0"/>
              <a:t> the complete conversion of the heart/mind, </a:t>
            </a:r>
            <a:r>
              <a:rPr lang="en-US" sz="2400" b="1" u="sng" dirty="0" smtClean="0">
                <a:solidFill>
                  <a:srgbClr val="FFFF00"/>
                </a:solidFill>
              </a:rPr>
              <a:t>cf. Acts 8:13-24</a:t>
            </a:r>
            <a:r>
              <a:rPr lang="en-US" sz="2400" b="1" dirty="0" smtClean="0"/>
              <a:t>.  </a:t>
            </a:r>
            <a:r>
              <a:rPr lang="en-US" sz="2400" b="1" i="1" dirty="0" smtClean="0"/>
              <a:t>“Learning from Me” </a:t>
            </a:r>
            <a:r>
              <a:rPr lang="en-US" sz="2400" b="1" dirty="0" smtClean="0"/>
              <a:t>is retraining the </a:t>
            </a:r>
            <a:r>
              <a:rPr lang="en-US" sz="2400" b="1" dirty="0" smtClean="0"/>
              <a:t>heart/mind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If </a:t>
            </a:r>
            <a:r>
              <a:rPr lang="en-US" sz="2400" b="1" dirty="0" smtClean="0"/>
              <a:t>your </a:t>
            </a:r>
            <a:r>
              <a:rPr lang="en-US" sz="2400" b="1" dirty="0" smtClean="0"/>
              <a:t>“baptism” was only to avoid hell after death rather than </a:t>
            </a:r>
            <a:r>
              <a:rPr lang="en-US" sz="2400" b="1" dirty="0" smtClean="0"/>
              <a:t>to be reborn to </a:t>
            </a:r>
            <a:r>
              <a:rPr lang="en-US" sz="2400" b="1" dirty="0" smtClean="0"/>
              <a:t>live for Christ in life, then </a:t>
            </a:r>
            <a:r>
              <a:rPr lang="en-US" sz="2400" b="1" dirty="0" smtClean="0"/>
              <a:t>your </a:t>
            </a:r>
            <a:r>
              <a:rPr lang="en-US" sz="2400" b="1" dirty="0" smtClean="0"/>
              <a:t>heart/mind really wasn’t “</a:t>
            </a:r>
            <a:r>
              <a:rPr lang="en-US" sz="2400" b="1" dirty="0" smtClean="0"/>
              <a:t>converted” or </a:t>
            </a:r>
            <a:r>
              <a:rPr lang="en-US" sz="2400" b="1" i="1" dirty="0" smtClean="0"/>
              <a:t>transformed,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Rom.12</a:t>
            </a:r>
            <a:r>
              <a:rPr lang="en-US" sz="2400" b="1" u="sng" dirty="0" smtClean="0">
                <a:solidFill>
                  <a:srgbClr val="FFFF00"/>
                </a:solidFill>
              </a:rPr>
              <a:t>:1-</a:t>
            </a:r>
            <a:r>
              <a:rPr lang="en-US" sz="2400" b="1" u="sng" dirty="0" smtClean="0">
                <a:solidFill>
                  <a:srgbClr val="FFFF00"/>
                </a:solidFill>
              </a:rPr>
              <a:t>3</a:t>
            </a:r>
            <a:r>
              <a:rPr lang="en-US" sz="2400" b="1" dirty="0" smtClean="0"/>
              <a:t>.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Without that change of heart/mind, which is a necessary part of true repentance, </a:t>
            </a:r>
            <a:r>
              <a:rPr lang="en-US" sz="2400" b="1" u="sng" dirty="0" smtClean="0">
                <a:solidFill>
                  <a:srgbClr val="FFFF00"/>
                </a:solidFill>
              </a:rPr>
              <a:t>2Cor.7:9-10</a:t>
            </a:r>
            <a:r>
              <a:rPr lang="en-US" sz="2400" b="1" dirty="0" smtClean="0"/>
              <a:t>, changing </a:t>
            </a:r>
            <a:r>
              <a:rPr lang="en-US" sz="2400" b="1" dirty="0" smtClean="0"/>
              <a:t>your life </a:t>
            </a:r>
            <a:r>
              <a:rPr lang="en-US" sz="2400" b="1" dirty="0" smtClean="0"/>
              <a:t>is truly “hard,”  </a:t>
            </a:r>
            <a:r>
              <a:rPr lang="en-US" sz="2400" b="1" u="sng" dirty="0" smtClean="0">
                <a:solidFill>
                  <a:srgbClr val="FFFF00"/>
                </a:solidFill>
              </a:rPr>
              <a:t>cf. Jas.1:2-8 &gt; 4:1-6</a:t>
            </a:r>
            <a:r>
              <a:rPr lang="en-US" sz="2400" b="1" dirty="0" smtClean="0"/>
              <a:t>.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But if/when the heart/mind is truly converted, </a:t>
            </a:r>
            <a:r>
              <a:rPr lang="en-US" sz="2400" b="1" u="sng" dirty="0" smtClean="0">
                <a:solidFill>
                  <a:srgbClr val="FFFF00"/>
                </a:solidFill>
              </a:rPr>
              <a:t>cf. Eph.5:10</a:t>
            </a:r>
            <a:r>
              <a:rPr lang="en-US" sz="2400" b="1" dirty="0" smtClean="0"/>
              <a:t>, then living the Christian life becomes much easier, </a:t>
            </a:r>
            <a:r>
              <a:rPr lang="en-US" sz="2400" b="1" u="sng" dirty="0" smtClean="0">
                <a:solidFill>
                  <a:srgbClr val="FFFF00"/>
                </a:solidFill>
              </a:rPr>
              <a:t>1John 5:3</a:t>
            </a:r>
            <a:r>
              <a:rPr lang="en-US" sz="2400" b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Why then </a:t>
            </a:r>
            <a:r>
              <a:rPr lang="en-US" sz="3600" b="1" dirty="0" smtClean="0">
                <a:solidFill>
                  <a:srgbClr val="FFFF00"/>
                </a:solidFill>
              </a:rPr>
              <a:t>is Christianity </a:t>
            </a:r>
            <a:r>
              <a:rPr lang="en-US" sz="3600" b="1" i="1" dirty="0" smtClean="0">
                <a:solidFill>
                  <a:srgbClr val="FFFF00"/>
                </a:solidFill>
              </a:rPr>
              <a:t>hard </a:t>
            </a:r>
            <a:r>
              <a:rPr lang="en-US" sz="3600" b="1" dirty="0" smtClean="0">
                <a:solidFill>
                  <a:srgbClr val="FFFF00"/>
                </a:solidFill>
              </a:rPr>
              <a:t>and</a:t>
            </a:r>
            <a:r>
              <a:rPr lang="en-US" sz="3600" b="1" i="1" dirty="0" smtClean="0">
                <a:solidFill>
                  <a:srgbClr val="FFFF00"/>
                </a:solidFill>
              </a:rPr>
              <a:t> heavy </a:t>
            </a:r>
            <a:r>
              <a:rPr lang="en-US" sz="3600" b="1" dirty="0" smtClean="0">
                <a:solidFill>
                  <a:srgbClr val="FFFF00"/>
                </a:solidFill>
              </a:rPr>
              <a:t>when it’s supposed to be </a:t>
            </a:r>
            <a:r>
              <a:rPr lang="en-US" sz="3600" b="1" i="1" dirty="0" smtClean="0">
                <a:solidFill>
                  <a:srgbClr val="FFFF00"/>
                </a:solidFill>
              </a:rPr>
              <a:t>easy </a:t>
            </a:r>
            <a:r>
              <a:rPr lang="en-US" sz="3600" b="1" dirty="0" smtClean="0">
                <a:solidFill>
                  <a:srgbClr val="FFFF00"/>
                </a:solidFill>
              </a:rPr>
              <a:t>and </a:t>
            </a:r>
            <a:r>
              <a:rPr lang="en-US" sz="3600" b="1" i="1" dirty="0" smtClean="0">
                <a:solidFill>
                  <a:srgbClr val="FFFF00"/>
                </a:solidFill>
              </a:rPr>
              <a:t>light?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Christianity is “hard” unless we really want to be like Jesus, </a:t>
            </a:r>
            <a:r>
              <a:rPr lang="en-US" sz="2800" b="1" u="sng" dirty="0" smtClean="0">
                <a:solidFill>
                  <a:srgbClr val="FFFF00"/>
                </a:solidFill>
              </a:rPr>
              <a:t>v.29</a:t>
            </a:r>
            <a:r>
              <a:rPr lang="en-US" sz="2800" b="1" i="1" dirty="0"/>
              <a:t>-</a:t>
            </a:r>
            <a:r>
              <a:rPr lang="en-US" sz="2800" b="1" i="1" dirty="0" smtClean="0">
                <a:solidFill>
                  <a:srgbClr val="FFFF00"/>
                </a:solidFill>
              </a:rPr>
              <a:t> “gentle and humble in heart”</a:t>
            </a:r>
            <a:r>
              <a:rPr lang="en-US" sz="2800" b="1" i="1" dirty="0" smtClean="0"/>
              <a:t>.</a:t>
            </a:r>
            <a:endParaRPr lang="en-US" sz="2800" b="1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As long we remain </a:t>
            </a:r>
            <a:r>
              <a:rPr lang="en-US" sz="2400" b="1" i="1" dirty="0" smtClean="0"/>
              <a:t>prideful, arrogant,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stubborn</a:t>
            </a:r>
            <a:r>
              <a:rPr lang="en-US" sz="2400" b="1" dirty="0" smtClean="0"/>
              <a:t> we will never learn the </a:t>
            </a:r>
            <a:r>
              <a:rPr lang="en-US" sz="2400" b="1" i="1" dirty="0" smtClean="0"/>
              <a:t>easy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light </a:t>
            </a:r>
            <a:r>
              <a:rPr lang="en-US" sz="2400" b="1" dirty="0" smtClean="0"/>
              <a:t>way of Christianity, </a:t>
            </a:r>
            <a:r>
              <a:rPr lang="en-US" sz="2400" b="1" u="sng" dirty="0" smtClean="0">
                <a:solidFill>
                  <a:srgbClr val="FFFF00"/>
                </a:solidFill>
              </a:rPr>
              <a:t>Acts 26:</a:t>
            </a:r>
            <a:r>
              <a:rPr lang="en-US" sz="2400" b="1" u="sng" dirty="0" smtClean="0">
                <a:solidFill>
                  <a:srgbClr val="FFFF00"/>
                </a:solidFill>
              </a:rPr>
              <a:t>14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2Kings 5:1-14</a:t>
            </a:r>
            <a:r>
              <a:rPr lang="en-US" sz="2400" b="1" dirty="0" smtClean="0"/>
              <a:t>.  </a:t>
            </a:r>
            <a:endParaRPr lang="en-US" sz="2400" b="1" dirty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But if/when we take on the </a:t>
            </a:r>
            <a:r>
              <a:rPr lang="en-US" sz="2400" b="1" i="1" dirty="0" smtClean="0"/>
              <a:t>gentle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humble heart </a:t>
            </a:r>
            <a:r>
              <a:rPr lang="en-US" sz="2400" b="1" dirty="0" smtClean="0"/>
              <a:t>of Jesus, then we understand that </a:t>
            </a:r>
            <a:r>
              <a:rPr lang="en-US" sz="2400" b="1" u="sng" dirty="0" smtClean="0"/>
              <a:t>we</a:t>
            </a:r>
            <a:r>
              <a:rPr lang="en-US" sz="2400" b="1" dirty="0" smtClean="0"/>
              <a:t> will never perfectly keep that list of </a:t>
            </a:r>
            <a:r>
              <a:rPr lang="en-US" sz="2400" b="1" i="1" dirty="0" smtClean="0"/>
              <a:t>don’ts, </a:t>
            </a:r>
            <a:r>
              <a:rPr lang="en-US" sz="2400" b="1" i="1" dirty="0" err="1" smtClean="0"/>
              <a:t>can’ts</a:t>
            </a:r>
            <a:r>
              <a:rPr lang="en-US" sz="2400" b="1" i="1" dirty="0" smtClean="0"/>
              <a:t>, </a:t>
            </a:r>
            <a:r>
              <a:rPr lang="en-US" sz="2400" b="1" dirty="0" smtClean="0"/>
              <a:t>and </a:t>
            </a:r>
            <a:r>
              <a:rPr lang="en-US" sz="2400" b="1" i="1" dirty="0" err="1" smtClean="0"/>
              <a:t>shouldn’ts</a:t>
            </a:r>
            <a:r>
              <a:rPr lang="en-US" sz="2400" b="1" dirty="0" smtClean="0"/>
              <a:t> we formerly imagined Christianity to be, and will gently do our best, humbly admit our failures, and lovingly trust the perfecting power Jesus for the rest, </a:t>
            </a:r>
            <a:r>
              <a:rPr lang="en-US" sz="2400" b="1" u="sng" dirty="0" smtClean="0">
                <a:solidFill>
                  <a:srgbClr val="FFFF00"/>
                </a:solidFill>
              </a:rPr>
              <a:t>1Thess.5:23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Phil.3:21</a:t>
            </a:r>
            <a:r>
              <a:rPr lang="en-US" sz="2400" b="1" dirty="0" smtClean="0"/>
              <a:t>.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b="1" dirty="0" smtClean="0"/>
              <a:t>Christianity is hard, if you try to accomplish it all on your own- but remember your </a:t>
            </a:r>
            <a:r>
              <a:rPr lang="en-US" sz="2400" b="1" i="1" dirty="0" smtClean="0"/>
              <a:t>Yoke-Fellow </a:t>
            </a:r>
            <a:r>
              <a:rPr lang="en-US" sz="2400" b="1" dirty="0" smtClean="0"/>
              <a:t>is Jesus </a:t>
            </a:r>
            <a:r>
              <a:rPr lang="en-US" sz="2400" b="1" dirty="0" smtClean="0"/>
              <a:t>Christ!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Christianity is </a:t>
            </a:r>
            <a:r>
              <a:rPr lang="en-US" b="1" i="1" dirty="0" smtClean="0">
                <a:solidFill>
                  <a:srgbClr val="FFFF00"/>
                </a:solidFill>
              </a:rPr>
              <a:t>hard </a:t>
            </a:r>
            <a:r>
              <a:rPr lang="en-US" b="1" dirty="0" smtClean="0">
                <a:solidFill>
                  <a:srgbClr val="FFFF00"/>
                </a:solidFill>
              </a:rPr>
              <a:t>and</a:t>
            </a:r>
            <a:r>
              <a:rPr lang="en-US" b="1" i="1" dirty="0" smtClean="0">
                <a:solidFill>
                  <a:srgbClr val="FFFF00"/>
                </a:solidFill>
              </a:rPr>
              <a:t> heavy </a:t>
            </a:r>
            <a:r>
              <a:rPr lang="en-US" b="1" dirty="0" smtClean="0">
                <a:solidFill>
                  <a:srgbClr val="FFFF00"/>
                </a:solidFill>
              </a:rPr>
              <a:t>when we make it so by: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600" b="1" dirty="0" smtClean="0"/>
              <a:t>Expecting it to be about our </a:t>
            </a:r>
            <a:r>
              <a:rPr lang="en-US" sz="3600" b="1" i="1" dirty="0" smtClean="0">
                <a:solidFill>
                  <a:srgbClr val="FFFF00"/>
                </a:solidFill>
              </a:rPr>
              <a:t>physical </a:t>
            </a:r>
            <a:r>
              <a:rPr lang="en-US" sz="3600" b="1" dirty="0" smtClean="0">
                <a:solidFill>
                  <a:srgbClr val="FFFF00"/>
                </a:solidFill>
              </a:rPr>
              <a:t>ease and comfort </a:t>
            </a:r>
            <a:r>
              <a:rPr lang="en-US" sz="3600" b="1" dirty="0" smtClean="0"/>
              <a:t>rather than </a:t>
            </a:r>
            <a:r>
              <a:rPr lang="en-US" sz="3600" b="1" i="1" dirty="0" smtClean="0">
                <a:solidFill>
                  <a:srgbClr val="FFFF00"/>
                </a:solidFill>
              </a:rPr>
              <a:t>spiritual </a:t>
            </a:r>
            <a:r>
              <a:rPr lang="en-US" sz="3600" b="1" dirty="0" smtClean="0">
                <a:solidFill>
                  <a:srgbClr val="FFFF00"/>
                </a:solidFill>
              </a:rPr>
              <a:t>freedom</a:t>
            </a:r>
            <a:r>
              <a:rPr lang="en-US" sz="3600" b="1" dirty="0" smtClean="0"/>
              <a:t>. 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600" b="1" dirty="0" smtClean="0"/>
              <a:t>Trying conform our lives </a:t>
            </a:r>
            <a:r>
              <a:rPr lang="en-US" sz="3600" b="1" u="sng" dirty="0" smtClean="0">
                <a:solidFill>
                  <a:srgbClr val="FFFF00"/>
                </a:solidFill>
              </a:rPr>
              <a:t>without</a:t>
            </a:r>
            <a:r>
              <a:rPr lang="en-US" sz="3600" b="1" dirty="0" smtClean="0"/>
              <a:t> first converting our hearts/minds.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600" b="1" dirty="0" smtClean="0"/>
              <a:t>Failing to learn from </a:t>
            </a:r>
            <a:r>
              <a:rPr lang="en-US" sz="3600" b="1" dirty="0" smtClean="0"/>
              <a:t>and follow the </a:t>
            </a:r>
            <a:r>
              <a:rPr lang="en-US" sz="3600" b="1" i="1" dirty="0" smtClean="0">
                <a:solidFill>
                  <a:srgbClr val="FFFF00"/>
                </a:solidFill>
              </a:rPr>
              <a:t>gentle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and </a:t>
            </a:r>
            <a:r>
              <a:rPr lang="en-US" sz="3600" b="1" i="1" dirty="0" smtClean="0">
                <a:solidFill>
                  <a:srgbClr val="FFFF00"/>
                </a:solidFill>
              </a:rPr>
              <a:t>humble </a:t>
            </a:r>
            <a:r>
              <a:rPr lang="en-US" sz="3600" b="1" dirty="0" smtClean="0">
                <a:solidFill>
                  <a:srgbClr val="FFFF00"/>
                </a:solidFill>
              </a:rPr>
              <a:t>heart </a:t>
            </a:r>
            <a:r>
              <a:rPr lang="en-US" sz="3600" b="1" dirty="0" smtClean="0"/>
              <a:t>of Jesus. </a:t>
            </a:r>
            <a:endParaRPr lang="en-US" sz="3600" b="1" dirty="0" smtClean="0"/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Now, are y</a:t>
            </a:r>
            <a:r>
              <a:rPr lang="en-US" sz="3600" b="1" u="sng" dirty="0" smtClean="0"/>
              <a:t>ou</a:t>
            </a:r>
            <a:r>
              <a:rPr lang="en-US" sz="3600" b="1" dirty="0" smtClean="0"/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weary and heavy laden </a:t>
            </a:r>
            <a:r>
              <a:rPr lang="en-US" sz="3600" b="1" dirty="0" smtClean="0"/>
              <a:t>from your burden of sin?</a:t>
            </a:r>
            <a:r>
              <a:rPr lang="en-US" sz="3600" b="1" i="1" dirty="0" smtClean="0"/>
              <a:t> 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/>
              <a:t>Are y</a:t>
            </a:r>
            <a:r>
              <a:rPr lang="en-US" sz="3600" b="1" u="sng" dirty="0" smtClean="0"/>
              <a:t>ou</a:t>
            </a:r>
            <a:r>
              <a:rPr lang="en-US" sz="3600" b="1" dirty="0" smtClean="0"/>
              <a:t> ready for the </a:t>
            </a:r>
            <a:r>
              <a:rPr lang="en-US" sz="3600" b="1" i="1" dirty="0" smtClean="0">
                <a:solidFill>
                  <a:srgbClr val="FFFF00"/>
                </a:solidFill>
              </a:rPr>
              <a:t>easy </a:t>
            </a:r>
            <a:r>
              <a:rPr lang="en-US" sz="3600" b="1" dirty="0" smtClean="0">
                <a:solidFill>
                  <a:srgbClr val="FFFF00"/>
                </a:solidFill>
              </a:rPr>
              <a:t>and </a:t>
            </a:r>
            <a:r>
              <a:rPr lang="en-US" sz="3600" b="1" i="1" dirty="0" smtClean="0">
                <a:solidFill>
                  <a:srgbClr val="FFFF00"/>
                </a:solidFill>
              </a:rPr>
              <a:t>light </a:t>
            </a:r>
            <a:r>
              <a:rPr lang="en-US" sz="3600" b="1" dirty="0" smtClean="0"/>
              <a:t>yoke of Christ?</a:t>
            </a:r>
          </a:p>
          <a:p>
            <a:pPr marL="0" indent="0" algn="ctr">
              <a:buNone/>
            </a:pPr>
            <a:r>
              <a:rPr lang="en-US" sz="3600" b="1" dirty="0" smtClean="0"/>
              <a:t>He offers y</a:t>
            </a:r>
            <a:r>
              <a:rPr lang="en-US" sz="3600" b="1" u="sng" dirty="0" smtClean="0"/>
              <a:t>ou</a:t>
            </a:r>
            <a:r>
              <a:rPr lang="en-US" sz="3600" b="1" dirty="0" smtClean="0"/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rest for your soul</a:t>
            </a:r>
            <a:r>
              <a:rPr lang="en-US" sz="3600" b="1" i="1" dirty="0" smtClean="0"/>
              <a:t>, </a:t>
            </a:r>
            <a:r>
              <a:rPr lang="en-US" sz="3600" b="1" dirty="0" smtClean="0"/>
              <a:t>if y</a:t>
            </a:r>
            <a:r>
              <a:rPr lang="en-US" sz="3600" b="1" u="sng" dirty="0" smtClean="0"/>
              <a:t>ou</a:t>
            </a:r>
            <a:r>
              <a:rPr lang="en-US" sz="3600" b="1" dirty="0" smtClean="0"/>
              <a:t> will accept!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1304</Words>
  <Application>Microsoft Macintosh PowerPoint</Application>
  <PresentationFormat>On-screen Show (4:3)</PresentationFormat>
  <Paragraphs>55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 Matthew 11:28-30 Jesus said, </vt:lpstr>
      <vt:lpstr>Do You really believe Christianity is:</vt:lpstr>
      <vt:lpstr>By contrast, consider:</vt:lpstr>
      <vt:lpstr>So:</vt:lpstr>
      <vt:lpstr>Why then is Christianity hard and heavy when it’s supposed to be easy and light? </vt:lpstr>
      <vt:lpstr>Why then is Christianity hard and heavy when it’s supposed to be easy and light? </vt:lpstr>
      <vt:lpstr>Why then is Christianity hard and heavy when it’s supposed to be easy and light? </vt:lpstr>
      <vt:lpstr>Christianity is hard and heavy when we make it so by: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Matthew 11:28-30 Jesus said, </dc:title>
  <dc:creator>Philip Strong</dc:creator>
  <cp:lastModifiedBy>Philip Strong</cp:lastModifiedBy>
  <cp:revision>35</cp:revision>
  <cp:lastPrinted>2016-08-07T12:05:59Z</cp:lastPrinted>
  <dcterms:created xsi:type="dcterms:W3CDTF">2012-07-01T10:56:05Z</dcterms:created>
  <dcterms:modified xsi:type="dcterms:W3CDTF">2016-08-07T12:09:43Z</dcterms:modified>
</cp:coreProperties>
</file>